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
  </p:notesMasterIdLst>
  <p:sldIdLst>
    <p:sldId id="256" r:id="rId2"/>
  </p:sldIdLst>
  <p:sldSz cx="43891200" cy="3291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Dyer" initials="AD" lastIdx="6" clrIdx="0"/>
  <p:cmAuthor id="2" name="Lesley Cottrell"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EAAA00"/>
    <a:srgbClr val="153EA3"/>
    <a:srgbClr val="FFCC66"/>
    <a:srgbClr val="517CE9"/>
    <a:srgbClr val="557FE9"/>
    <a:srgbClr val="2259E2"/>
    <a:srgbClr val="4E7AE8"/>
    <a:srgbClr val="7396ED"/>
    <a:srgbClr val="6A8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82" autoAdjust="0"/>
    <p:restoredTop sz="90927" autoAdjust="0"/>
  </p:normalViewPr>
  <p:slideViewPr>
    <p:cSldViewPr>
      <p:cViewPr varScale="1">
        <p:scale>
          <a:sx n="22" d="100"/>
          <a:sy n="22" d="100"/>
        </p:scale>
        <p:origin x="2322" y="120"/>
      </p:cViewPr>
      <p:guideLst>
        <p:guide orient="horz" pos="10368"/>
        <p:guide pos="1382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Improvements in risk of out-of- home placement and caregiver preparedness</a:t>
            </a:r>
          </a:p>
        </c:rich>
      </c:tx>
      <c:layout>
        <c:manualLayout>
          <c:xMode val="edge"/>
          <c:yMode val="edge"/>
          <c:x val="0.17162815126997505"/>
          <c:y val="1.9499166726434362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55197763125641"/>
          <c:y val="0.20045864448207198"/>
          <c:w val="0.86794161392334501"/>
          <c:h val="0.57709362235071271"/>
        </c:manualLayout>
      </c:layout>
      <c:lineChart>
        <c:grouping val="standard"/>
        <c:varyColors val="0"/>
        <c:ser>
          <c:idx val="0"/>
          <c:order val="0"/>
          <c:tx>
            <c:strRef>
              <c:f>Graphs!$A$3</c:f>
              <c:strCache>
                <c:ptCount val="1"/>
                <c:pt idx="0">
                  <c:v>Brainstorming</c:v>
                </c:pt>
              </c:strCache>
            </c:strRef>
          </c:tx>
          <c:spPr>
            <a:ln w="50800" cap="rnd">
              <a:solidFill>
                <a:srgbClr val="002855"/>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9525">
                  <a:solidFill>
                    <a:schemeClr val="accent1"/>
                  </a:solidFill>
                </a:ln>
                <a:effectLst/>
              </c:spPr>
            </c:marker>
            <c:bubble3D val="0"/>
            <c:spPr>
              <a:ln w="50800" cap="rnd">
                <a:noFill/>
                <a:round/>
              </a:ln>
              <a:effectLst/>
            </c:spPr>
            <c:extLst>
              <c:ext xmlns:c16="http://schemas.microsoft.com/office/drawing/2014/chart" uri="{C3380CC4-5D6E-409C-BE32-E72D297353CC}">
                <c16:uniqueId val="{00000001-5C3C-4D25-B7A3-2214E00CE5DA}"/>
              </c:ext>
            </c:extLst>
          </c:dPt>
          <c:cat>
            <c:strRef>
              <c:f>Graphs!$B$2:$E$2</c:f>
              <c:strCache>
                <c:ptCount val="4"/>
                <c:pt idx="0">
                  <c:v>Risk Pre Services</c:v>
                </c:pt>
                <c:pt idx="1">
                  <c:v>Risk Post Services</c:v>
                </c:pt>
                <c:pt idx="2">
                  <c:v>Caregiver Prep Pre Services</c:v>
                </c:pt>
                <c:pt idx="3">
                  <c:v>Caregiver Prep Post Services</c:v>
                </c:pt>
              </c:strCache>
            </c:strRef>
          </c:cat>
          <c:val>
            <c:numRef>
              <c:f>Graphs!$B$3:$E$3</c:f>
              <c:numCache>
                <c:formatCode>0.00</c:formatCode>
                <c:ptCount val="4"/>
                <c:pt idx="0">
                  <c:v>5.0588235294117645</c:v>
                </c:pt>
                <c:pt idx="1">
                  <c:v>3.1764705882352939</c:v>
                </c:pt>
                <c:pt idx="2">
                  <c:v>6.3529411764705879</c:v>
                </c:pt>
                <c:pt idx="3">
                  <c:v>5.882352941176471</c:v>
                </c:pt>
              </c:numCache>
            </c:numRef>
          </c:val>
          <c:smooth val="0"/>
          <c:extLst>
            <c:ext xmlns:c16="http://schemas.microsoft.com/office/drawing/2014/chart" uri="{C3380CC4-5D6E-409C-BE32-E72D297353CC}">
              <c16:uniqueId val="{00000002-5C3C-4D25-B7A3-2214E00CE5DA}"/>
            </c:ext>
          </c:extLst>
        </c:ser>
        <c:ser>
          <c:idx val="2"/>
          <c:order val="1"/>
          <c:tx>
            <c:strRef>
              <c:f>Graphs!$A$8</c:f>
              <c:strCache>
                <c:ptCount val="1"/>
                <c:pt idx="0">
                  <c:v>PCP</c:v>
                </c:pt>
              </c:strCache>
            </c:strRef>
          </c:tx>
          <c:spPr>
            <a:ln w="50800" cap="rnd">
              <a:solidFill>
                <a:srgbClr val="7030A0"/>
              </a:solidFill>
              <a:round/>
            </a:ln>
            <a:effectLst/>
          </c:spPr>
          <c:marker>
            <c:symbol val="circle"/>
            <c:size val="5"/>
            <c:spPr>
              <a:solidFill>
                <a:srgbClr val="ED7D31"/>
              </a:solidFill>
              <a:ln w="9525">
                <a:solidFill>
                  <a:srgbClr val="EAAA00"/>
                </a:solidFill>
              </a:ln>
              <a:effectLst/>
            </c:spPr>
          </c:marker>
          <c:cat>
            <c:strRef>
              <c:f>Graphs!$B$2:$E$2</c:f>
              <c:strCache>
                <c:ptCount val="4"/>
                <c:pt idx="0">
                  <c:v>Risk Pre Services</c:v>
                </c:pt>
                <c:pt idx="1">
                  <c:v>Risk Post Services</c:v>
                </c:pt>
                <c:pt idx="2">
                  <c:v>Caregiver Prep Pre Services</c:v>
                </c:pt>
                <c:pt idx="3">
                  <c:v>Caregiver Prep Post Services</c:v>
                </c:pt>
              </c:strCache>
            </c:strRef>
          </c:cat>
          <c:val>
            <c:numRef>
              <c:f>Graphs!$B$8:$C$8</c:f>
              <c:numCache>
                <c:formatCode>General</c:formatCode>
                <c:ptCount val="2"/>
                <c:pt idx="0">
                  <c:v>2.6</c:v>
                </c:pt>
                <c:pt idx="1">
                  <c:v>0.2</c:v>
                </c:pt>
              </c:numCache>
            </c:numRef>
          </c:val>
          <c:smooth val="0"/>
          <c:extLst>
            <c:ext xmlns:c16="http://schemas.microsoft.com/office/drawing/2014/chart" uri="{C3380CC4-5D6E-409C-BE32-E72D297353CC}">
              <c16:uniqueId val="{00000003-5C3C-4D25-B7A3-2214E00CE5DA}"/>
            </c:ext>
          </c:extLst>
        </c:ser>
        <c:ser>
          <c:idx val="4"/>
          <c:order val="2"/>
          <c:tx>
            <c:strRef>
              <c:f>Graphs!$A$12</c:f>
              <c:strCache>
                <c:ptCount val="1"/>
                <c:pt idx="0">
                  <c:v>Intensive Services</c:v>
                </c:pt>
              </c:strCache>
            </c:strRef>
          </c:tx>
          <c:spPr>
            <a:ln w="50800" cap="rnd">
              <a:solidFill>
                <a:srgbClr val="ED7D31"/>
              </a:solidFill>
              <a:round/>
            </a:ln>
            <a:effectLst/>
          </c:spPr>
          <c:marker>
            <c:symbol val="circle"/>
            <c:size val="5"/>
            <c:spPr>
              <a:solidFill>
                <a:schemeClr val="accent5"/>
              </a:solidFill>
              <a:ln w="9525">
                <a:solidFill>
                  <a:schemeClr val="accent5"/>
                </a:solidFill>
              </a:ln>
              <a:effectLst/>
            </c:spPr>
          </c:marker>
          <c:dPt>
            <c:idx val="2"/>
            <c:marker>
              <c:symbol val="circle"/>
              <c:size val="5"/>
              <c:spPr>
                <a:solidFill>
                  <a:schemeClr val="accent5"/>
                </a:solidFill>
                <a:ln w="9525">
                  <a:solidFill>
                    <a:schemeClr val="accent5"/>
                  </a:solidFill>
                </a:ln>
                <a:effectLst/>
              </c:spPr>
            </c:marker>
            <c:bubble3D val="0"/>
            <c:spPr>
              <a:ln w="50800" cap="rnd">
                <a:noFill/>
                <a:round/>
              </a:ln>
              <a:effectLst/>
            </c:spPr>
            <c:extLst>
              <c:ext xmlns:c16="http://schemas.microsoft.com/office/drawing/2014/chart" uri="{C3380CC4-5D6E-409C-BE32-E72D297353CC}">
                <c16:uniqueId val="{00000005-5C3C-4D25-B7A3-2214E00CE5DA}"/>
              </c:ext>
            </c:extLst>
          </c:dPt>
          <c:cat>
            <c:strRef>
              <c:f>Graphs!$B$2:$E$2</c:f>
              <c:strCache>
                <c:ptCount val="4"/>
                <c:pt idx="0">
                  <c:v>Risk Pre Services</c:v>
                </c:pt>
                <c:pt idx="1">
                  <c:v>Risk Post Services</c:v>
                </c:pt>
                <c:pt idx="2">
                  <c:v>Caregiver Prep Pre Services</c:v>
                </c:pt>
                <c:pt idx="3">
                  <c:v>Caregiver Prep Post Services</c:v>
                </c:pt>
              </c:strCache>
            </c:strRef>
          </c:cat>
          <c:val>
            <c:numRef>
              <c:f>Graphs!$B$12:$E$12</c:f>
              <c:numCache>
                <c:formatCode>0.00</c:formatCode>
                <c:ptCount val="4"/>
                <c:pt idx="0">
                  <c:v>7</c:v>
                </c:pt>
                <c:pt idx="1">
                  <c:v>3.6153846153846154</c:v>
                </c:pt>
                <c:pt idx="2">
                  <c:v>5.2307692307692308</c:v>
                </c:pt>
                <c:pt idx="3">
                  <c:v>5.1538461538461542</c:v>
                </c:pt>
              </c:numCache>
            </c:numRef>
          </c:val>
          <c:smooth val="0"/>
          <c:extLst>
            <c:ext xmlns:c16="http://schemas.microsoft.com/office/drawing/2014/chart" uri="{C3380CC4-5D6E-409C-BE32-E72D297353CC}">
              <c16:uniqueId val="{00000006-5C3C-4D25-B7A3-2214E00CE5DA}"/>
            </c:ext>
          </c:extLst>
        </c:ser>
        <c:dLbls>
          <c:showLegendKey val="0"/>
          <c:showVal val="0"/>
          <c:showCatName val="0"/>
          <c:showSerName val="0"/>
          <c:showPercent val="0"/>
          <c:showBubbleSize val="0"/>
        </c:dLbls>
        <c:marker val="1"/>
        <c:smooth val="0"/>
        <c:axId val="545268367"/>
        <c:axId val="539080383"/>
      </c:lineChart>
      <c:catAx>
        <c:axId val="54526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9080383"/>
        <c:crosses val="autoZero"/>
        <c:auto val="1"/>
        <c:lblAlgn val="ctr"/>
        <c:lblOffset val="100"/>
        <c:noMultiLvlLbl val="0"/>
      </c:catAx>
      <c:valAx>
        <c:axId val="539080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5268367"/>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3BAAEEF9-7578-433F-ACA7-67A4266BF312}" type="datetimeFigureOut">
              <a:rPr lang="en-US" smtClean="0"/>
              <a:pPr/>
              <a:t>6/11/2025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09E23624-96B6-4836-88C0-3931AE0DBC0A}" type="slidenum">
              <a:rPr lang="en-US" smtClean="0"/>
              <a:pPr/>
              <a:t>‹#›</a:t>
            </a:fld>
            <a:endParaRPr lang="en-US" dirty="0"/>
          </a:p>
        </p:txBody>
      </p:sp>
    </p:spTree>
    <p:extLst>
      <p:ext uri="{BB962C8B-B14F-4D97-AF65-F5344CB8AC3E}">
        <p14:creationId xmlns:p14="http://schemas.microsoft.com/office/powerpoint/2010/main" val="513956452"/>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E23624-96B6-4836-88C0-3931AE0DBC0A}" type="slidenum">
              <a:rPr lang="en-US" smtClean="0"/>
              <a:pPr/>
              <a:t>1</a:t>
            </a:fld>
            <a:endParaRPr lang="en-US" dirty="0"/>
          </a:p>
        </p:txBody>
      </p:sp>
    </p:spTree>
    <p:extLst>
      <p:ext uri="{BB962C8B-B14F-4D97-AF65-F5344CB8AC3E}">
        <p14:creationId xmlns:p14="http://schemas.microsoft.com/office/powerpoint/2010/main" val="390774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A0C1-B108-844B-B66D-78078EABC696}"/>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DA1F7C20-4E04-3F46-AC24-56ED2F49924D}"/>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77E02FC1-7B6E-4D43-B1B9-25F055E11D81}"/>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5" name="Footer Placeholder 4">
            <a:extLst>
              <a:ext uri="{FF2B5EF4-FFF2-40B4-BE49-F238E27FC236}">
                <a16:creationId xmlns:a16="http://schemas.microsoft.com/office/drawing/2014/main" id="{08CE626E-58C0-0F4F-BC33-776E8EB108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06DBF-C263-7E4B-92D7-9C764B8029A0}"/>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117992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898B-3DE3-6945-98E4-BBF55957C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A23CD1-321B-7648-A3F4-73516CFD8E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23ED-05D0-F14F-8CA2-C6951BFCB3A6}"/>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5" name="Footer Placeholder 4">
            <a:extLst>
              <a:ext uri="{FF2B5EF4-FFF2-40B4-BE49-F238E27FC236}">
                <a16:creationId xmlns:a16="http://schemas.microsoft.com/office/drawing/2014/main" id="{5FA711C5-0C2F-A646-B2E4-3F4639F3C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FA0CBD-E2B0-EE4E-B5BF-98D3A5691323}"/>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424734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94663-F00C-D147-875B-02338052C57B}"/>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6BBFD-68A0-BC4C-A5C1-0729A6670029}"/>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B7487-6DC9-6649-AE0C-DF9DB6321D31}"/>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5" name="Footer Placeholder 4">
            <a:extLst>
              <a:ext uri="{FF2B5EF4-FFF2-40B4-BE49-F238E27FC236}">
                <a16:creationId xmlns:a16="http://schemas.microsoft.com/office/drawing/2014/main" id="{90418D33-75A8-C449-8691-DED08E07FA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C32319-516F-B844-AC88-338B7F9062F0}"/>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228108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CB4C-80A0-1442-B5EA-CDC5DA1BA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6E5E4-B7DD-C14B-8AFD-B90302B9A1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1F301-2749-A44D-B99C-73309E67AF42}"/>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5" name="Footer Placeholder 4">
            <a:extLst>
              <a:ext uri="{FF2B5EF4-FFF2-40B4-BE49-F238E27FC236}">
                <a16:creationId xmlns:a16="http://schemas.microsoft.com/office/drawing/2014/main" id="{BFA8CA93-52D8-724E-B89B-AFEEDD53F6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903C7-7BBC-1E4D-9FFA-B0BAB68A68D9}"/>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235250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3FCD-8305-AC4D-B178-5088470F467C}"/>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C4AC429A-0A38-8B43-A0CB-298C32C9049A}"/>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C641F-52A9-964A-98BA-F8E5B2A56FB3}"/>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5" name="Footer Placeholder 4">
            <a:extLst>
              <a:ext uri="{FF2B5EF4-FFF2-40B4-BE49-F238E27FC236}">
                <a16:creationId xmlns:a16="http://schemas.microsoft.com/office/drawing/2014/main" id="{670D96E8-8E2A-0142-AF83-5032181CAE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3DB8A-C737-B946-850D-FA6C295921DA}"/>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31874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DE4E-D65D-D84E-8997-083F5CC13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5949F-EB0D-614A-8F86-C2480A09B3A1}"/>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EAB0AB-D8DA-FF40-A92F-94BB585C8148}"/>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849C-84A3-BA4F-AE2E-91F5FB62BEBD}"/>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6" name="Footer Placeholder 5">
            <a:extLst>
              <a:ext uri="{FF2B5EF4-FFF2-40B4-BE49-F238E27FC236}">
                <a16:creationId xmlns:a16="http://schemas.microsoft.com/office/drawing/2014/main" id="{9AE80AE6-20BD-764E-ABDC-9C75B4E42B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C4F84C-DB90-4B4D-95BE-87C7E23CBA88}"/>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295356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CA9A-E256-E243-BD42-6A11697205AA}"/>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1BC12A-A4E3-784D-B1FE-5308F0FC32A5}"/>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20C9DC2D-0293-D442-A032-46A7D7F3FB9B}"/>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8B9C7-CFA5-B847-8481-71C2A6B16E2C}"/>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603C18C9-FDE9-4D49-92CD-E18522989E2B}"/>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C1F4C0-B5D1-3F41-A7D8-3A4689A6D5EF}"/>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8" name="Footer Placeholder 7">
            <a:extLst>
              <a:ext uri="{FF2B5EF4-FFF2-40B4-BE49-F238E27FC236}">
                <a16:creationId xmlns:a16="http://schemas.microsoft.com/office/drawing/2014/main" id="{218DF4ED-2793-8B4C-AE86-F8109A98CD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1C1950A-49AC-9240-8BBC-830B6A168ECC}"/>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55238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16B3-2CF8-5644-B559-7DFFAF2849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61060A-9403-1743-B546-F923680BCC40}"/>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4" name="Footer Placeholder 3">
            <a:extLst>
              <a:ext uri="{FF2B5EF4-FFF2-40B4-BE49-F238E27FC236}">
                <a16:creationId xmlns:a16="http://schemas.microsoft.com/office/drawing/2014/main" id="{84CC1000-B488-5C4B-9384-E8A9AEA60AD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A3FCDD-EFAB-0146-8821-A356C0B255B9}"/>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364758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C30B8-7B16-4140-9732-FD011091B327}"/>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3" name="Footer Placeholder 2">
            <a:extLst>
              <a:ext uri="{FF2B5EF4-FFF2-40B4-BE49-F238E27FC236}">
                <a16:creationId xmlns:a16="http://schemas.microsoft.com/office/drawing/2014/main" id="{DFE4B6AD-73B6-7A42-9864-2836A04864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B4808E-F003-5041-905F-3C81D5FF6F15}"/>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236786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9BBD-F976-2F46-B149-81017CD6C80E}"/>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1803266F-550D-5743-9723-6E075B1346F3}"/>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B059D-F315-1B46-9281-C5286D1AD74D}"/>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6A9D0973-22EA-934C-B74D-8E93D5378D05}"/>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6" name="Footer Placeholder 5">
            <a:extLst>
              <a:ext uri="{FF2B5EF4-FFF2-40B4-BE49-F238E27FC236}">
                <a16:creationId xmlns:a16="http://schemas.microsoft.com/office/drawing/2014/main" id="{05CA5262-4E2C-2F41-BC50-E7B5E09CFC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7BCA8A-5EA3-6744-A422-4D1DD465BBC7}"/>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237163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B876-E0CA-BA4D-ABF0-D6D519AA4A44}"/>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61D5F974-9976-8F42-975F-C6ECA8D2691D}"/>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dirty="0"/>
          </a:p>
        </p:txBody>
      </p:sp>
      <p:sp>
        <p:nvSpPr>
          <p:cNvPr id="4" name="Text Placeholder 3">
            <a:extLst>
              <a:ext uri="{FF2B5EF4-FFF2-40B4-BE49-F238E27FC236}">
                <a16:creationId xmlns:a16="http://schemas.microsoft.com/office/drawing/2014/main" id="{8385DA9F-9F22-F341-AB0B-D2A23BE9AF5F}"/>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91C2097A-53BA-284D-A837-0DDE46CBD8A7}"/>
              </a:ext>
            </a:extLst>
          </p:cNvPr>
          <p:cNvSpPr>
            <a:spLocks noGrp="1"/>
          </p:cNvSpPr>
          <p:nvPr>
            <p:ph type="dt" sz="half" idx="10"/>
          </p:nvPr>
        </p:nvSpPr>
        <p:spPr/>
        <p:txBody>
          <a:bodyPr/>
          <a:lstStyle/>
          <a:p>
            <a:fld id="{24E1524C-2386-4A77-AA3F-47DF77D98E67}" type="datetimeFigureOut">
              <a:rPr lang="en-US" smtClean="0"/>
              <a:pPr/>
              <a:t>6/11/2025</a:t>
            </a:fld>
            <a:endParaRPr lang="en-US" dirty="0"/>
          </a:p>
        </p:txBody>
      </p:sp>
      <p:sp>
        <p:nvSpPr>
          <p:cNvPr id="6" name="Footer Placeholder 5">
            <a:extLst>
              <a:ext uri="{FF2B5EF4-FFF2-40B4-BE49-F238E27FC236}">
                <a16:creationId xmlns:a16="http://schemas.microsoft.com/office/drawing/2014/main" id="{4F179DD6-3B0D-A245-951F-55CFC606B3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A5A029-75AF-E34A-BD63-E584066A6E8A}"/>
              </a:ext>
            </a:extLst>
          </p:cNvPr>
          <p:cNvSpPr>
            <a:spLocks noGrp="1"/>
          </p:cNvSpPr>
          <p:nvPr>
            <p:ph type="sldNum" sz="quarter" idx="12"/>
          </p:nvPr>
        </p:nvSpPr>
        <p:spPr/>
        <p:txBody>
          <a:body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391594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A9FBA-8A79-984F-910A-4345C40EC758}"/>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76ACC6-1640-F146-863B-67DCBCE7DE78}"/>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13509-CEB1-6F41-8247-5172EC543590}"/>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24E1524C-2386-4A77-AA3F-47DF77D98E67}" type="datetimeFigureOut">
              <a:rPr lang="en-US" smtClean="0"/>
              <a:pPr/>
              <a:t>6/11/2025</a:t>
            </a:fld>
            <a:endParaRPr lang="en-US" dirty="0"/>
          </a:p>
        </p:txBody>
      </p:sp>
      <p:sp>
        <p:nvSpPr>
          <p:cNvPr id="5" name="Footer Placeholder 4">
            <a:extLst>
              <a:ext uri="{FF2B5EF4-FFF2-40B4-BE49-F238E27FC236}">
                <a16:creationId xmlns:a16="http://schemas.microsoft.com/office/drawing/2014/main" id="{1D34E114-4814-6348-8C37-54B30EE054FE}"/>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E6B499-599B-0F45-BC4C-CE6988B94055}"/>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47C0857A-08FC-4098-8B90-E25E1691C69A}" type="slidenum">
              <a:rPr lang="en-US" smtClean="0"/>
              <a:pPr/>
              <a:t>‹#›</a:t>
            </a:fld>
            <a:endParaRPr lang="en-US" dirty="0"/>
          </a:p>
        </p:txBody>
      </p:sp>
    </p:spTree>
    <p:extLst>
      <p:ext uri="{BB962C8B-B14F-4D97-AF65-F5344CB8AC3E}">
        <p14:creationId xmlns:p14="http://schemas.microsoft.com/office/powerpoint/2010/main" val="204361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academicworks.cuny.edu/cc_etds_theses/536" TargetMode="External"/><Relationship Id="rId7" Type="http://schemas.openxmlformats.org/officeDocument/2006/relationships/image" Target="http://blackboard.neu.edu/images/spacer.gif"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gif"/><Relationship Id="rId11" Type="http://schemas.openxmlformats.org/officeDocument/2006/relationships/chart" Target="../charts/chart1.xml"/><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hyperlink" Target="https://doi.org/10.1007/978-0-387-09632-2_1"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4E679D-2364-0744-835C-3BF50316BEDE}"/>
              </a:ext>
            </a:extLst>
          </p:cNvPr>
          <p:cNvSpPr txBox="1"/>
          <p:nvPr/>
        </p:nvSpPr>
        <p:spPr>
          <a:xfrm>
            <a:off x="14027636" y="31087003"/>
            <a:ext cx="13474429" cy="1200329"/>
          </a:xfrm>
          <a:prstGeom prst="rect">
            <a:avLst/>
          </a:prstGeom>
          <a:noFill/>
        </p:spPr>
        <p:txBody>
          <a:bodyPr wrap="square" rtlCol="0">
            <a:spAutoFit/>
          </a:bodyPr>
          <a:lstStyle/>
          <a:p>
            <a:r>
              <a:rPr lang="en-US" sz="2400" dirty="0">
                <a:solidFill>
                  <a:srgbClr val="0070C0"/>
                </a:solidFill>
              </a:rPr>
              <a:t>This poster is a product of the findings of the WV Positive Behavior Support Program at the WVU Center for Excellence in Disabilities which is  funded by the WV Dept of Human Services Bureau for Behavioral Health.</a:t>
            </a:r>
          </a:p>
          <a:p>
            <a:pPr algn="ctr"/>
            <a:r>
              <a:rPr lang="en-US" sz="2400" dirty="0">
                <a:solidFill>
                  <a:srgbClr val="0070C0"/>
                </a:solidFill>
              </a:rPr>
              <a:t>Pending WVU IRB Protocol #  </a:t>
            </a:r>
            <a:r>
              <a:rPr lang="en-US" sz="2400" b="0" i="0" dirty="0">
                <a:solidFill>
                  <a:srgbClr val="0070C0"/>
                </a:solidFill>
                <a:effectLst/>
                <a:highlight>
                  <a:srgbClr val="FFFFFF"/>
                </a:highlight>
              </a:rPr>
              <a:t>2410047005</a:t>
            </a:r>
            <a:endParaRPr lang="en-US" sz="2400" dirty="0">
              <a:solidFill>
                <a:srgbClr val="0070C0"/>
              </a:solidFill>
            </a:endParaRPr>
          </a:p>
        </p:txBody>
      </p:sp>
      <p:grpSp>
        <p:nvGrpSpPr>
          <p:cNvPr id="13" name="References">
            <a:extLst>
              <a:ext uri="{FF2B5EF4-FFF2-40B4-BE49-F238E27FC236}">
                <a16:creationId xmlns:a16="http://schemas.microsoft.com/office/drawing/2014/main" id="{BFF1B813-7720-4FAA-A04C-0316CD8A4A35}"/>
              </a:ext>
              <a:ext uri="{C183D7F6-B498-43B3-948B-1728B52AA6E4}">
                <adec:decorative xmlns:adec="http://schemas.microsoft.com/office/drawing/2017/decorative" val="1"/>
              </a:ext>
            </a:extLst>
          </p:cNvPr>
          <p:cNvGrpSpPr/>
          <p:nvPr/>
        </p:nvGrpSpPr>
        <p:grpSpPr>
          <a:xfrm>
            <a:off x="29070844" y="25571122"/>
            <a:ext cx="14254897" cy="5491248"/>
            <a:chOff x="29108400" y="19507200"/>
            <a:chExt cx="14254897" cy="5491248"/>
          </a:xfrm>
        </p:grpSpPr>
        <p:sp>
          <p:nvSpPr>
            <p:cNvPr id="27" name="TextBox 27"/>
            <p:cNvSpPr txBox="1">
              <a:spLocks noChangeArrowheads="1"/>
            </p:cNvSpPr>
            <p:nvPr/>
          </p:nvSpPr>
          <p:spPr bwMode="auto">
            <a:xfrm>
              <a:off x="29177104" y="20709325"/>
              <a:ext cx="13818005" cy="4289123"/>
            </a:xfrm>
            <a:prstGeom prst="rect">
              <a:avLst/>
            </a:prstGeom>
            <a:noFill/>
            <a:ln w="9525">
              <a:noFill/>
              <a:miter lim="800000"/>
              <a:headEnd/>
              <a:tailEnd/>
            </a:ln>
          </p:spPr>
          <p:txBody>
            <a:bodyPr wrap="square" lIns="61721" tIns="30861" rIns="61721" bIns="30861">
              <a:spAutoFit/>
            </a:bodyPr>
            <a:lstStyle/>
            <a:p>
              <a:r>
                <a:rPr lang="en-US" sz="2400" baseline="30000" dirty="0"/>
                <a:t>2</a:t>
              </a:r>
              <a:r>
                <a:rPr lang="en-US" sz="2400" dirty="0"/>
                <a:t>Das, Dipanjana, "Empirical Investigation of SAMHSA’s (Substance Abuse and Mental Health Services Administration) Model of Wellness" (2015). </a:t>
              </a:r>
              <a:r>
                <a:rPr lang="en-US" sz="2400" i="1" dirty="0"/>
                <a:t>CUNY Academic Works.</a:t>
              </a:r>
              <a:br>
                <a:rPr lang="en-US" sz="2800" dirty="0"/>
              </a:br>
              <a:r>
                <a:rPr lang="en-US" sz="2400" dirty="0">
                  <a:hlinkClick r:id="rId3"/>
                </a:rPr>
                <a:t>https://academicworks.cuny.edu/cc_etds_theses/536</a:t>
              </a:r>
              <a:endParaRPr lang="en-US" sz="2400" dirty="0"/>
            </a:p>
            <a:p>
              <a:endParaRPr lang="en-US" sz="2400" dirty="0"/>
            </a:p>
            <a:p>
              <a:r>
                <a:rPr lang="en-US" sz="2400" baseline="30000" dirty="0"/>
                <a:t>1</a:t>
              </a:r>
              <a:r>
                <a:rPr lang="en-US" sz="2400" dirty="0"/>
                <a:t>Dunlap, G., Sailor, W., Horner, R.H., Sugai, G. (2009). Overview and History of Positive Behavior Support. In: Sailor, W., Dunlap, G., Sugai, G., Horner, R. (eds) Handbook of Positive Behavior Support. Issues in Clinical Child Psychology. Springer, Boston, MA. </a:t>
              </a:r>
              <a:r>
                <a:rPr lang="en-US" sz="2400" dirty="0">
                  <a:hlinkClick r:id="rId4"/>
                </a:rPr>
                <a:t>https://doi.org/10.1007/978-0-387-09632-2_1</a:t>
              </a:r>
              <a:endParaRPr lang="en-US" sz="2400" dirty="0"/>
            </a:p>
            <a:p>
              <a:endParaRPr lang="en-US" sz="2800" baseline="30000" dirty="0">
                <a:solidFill>
                  <a:srgbClr val="FF0000"/>
                </a:solidFill>
                <a:cs typeface="Arial" panose="020B0604020202020204" pitchFamily="34" charset="0"/>
              </a:endParaRPr>
            </a:p>
            <a:p>
              <a:r>
                <a:rPr lang="en-US" sz="2400" b="0" i="0" baseline="30000" dirty="0">
                  <a:effectLst/>
                </a:rPr>
                <a:t>3</a:t>
              </a:r>
              <a:r>
                <a:rPr lang="en-US" sz="2400" b="0" i="0" dirty="0">
                  <a:effectLst/>
                </a:rPr>
                <a:t>Jack Pearpoint &amp; Lynda Kahn, Co-Directors, Inclusion Press. Person Centered Planning: PATH,MAPS and Circles of Support. </a:t>
              </a:r>
              <a:r>
                <a:rPr lang="en-US" sz="2400" dirty="0"/>
                <a:t>https://inclusion.com/path-maps-and-person-centered-planning/</a:t>
              </a:r>
            </a:p>
            <a:p>
              <a:endParaRPr lang="en-US" sz="2000" baseline="30000" dirty="0">
                <a:solidFill>
                  <a:srgbClr val="FF0000"/>
                </a:solidFill>
                <a:latin typeface="Arial" panose="020B0604020202020204" pitchFamily="34" charset="0"/>
                <a:cs typeface="Arial" panose="020B0604020202020204" pitchFamily="34" charset="0"/>
              </a:endParaRPr>
            </a:p>
            <a:p>
              <a:endParaRPr lang="en-US" sz="2000" baseline="30000" dirty="0">
                <a:solidFill>
                  <a:srgbClr val="FF0000"/>
                </a:solidFill>
                <a:latin typeface="Arial" panose="020B0604020202020204" pitchFamily="34" charset="0"/>
                <a:cs typeface="Arial" panose="020B0604020202020204" pitchFamily="34" charset="0"/>
              </a:endParaRPr>
            </a:p>
            <a:p>
              <a:endParaRPr lang="en-US" sz="2000" baseline="30000" dirty="0">
                <a:solidFill>
                  <a:srgbClr val="FF0000"/>
                </a:solidFill>
                <a:latin typeface="Arial" panose="020B0604020202020204" pitchFamily="34" charset="0"/>
                <a:cs typeface="Arial" panose="020B0604020202020204" pitchFamily="34" charset="0"/>
              </a:endParaRPr>
            </a:p>
          </p:txBody>
        </p:sp>
        <p:sp>
          <p:nvSpPr>
            <p:cNvPr id="42" name="Text Box 2346"/>
            <p:cNvSpPr txBox="1">
              <a:spLocks noChangeArrowheads="1"/>
            </p:cNvSpPr>
            <p:nvPr/>
          </p:nvSpPr>
          <p:spPr bwMode="auto">
            <a:xfrm>
              <a:off x="29108400" y="19507200"/>
              <a:ext cx="14254897" cy="838200"/>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References</a:t>
              </a:r>
            </a:p>
          </p:txBody>
        </p:sp>
      </p:grpSp>
      <p:sp>
        <p:nvSpPr>
          <p:cNvPr id="28" name="TextBox 27">
            <a:extLst>
              <a:ext uri="{FF2B5EF4-FFF2-40B4-BE49-F238E27FC236}">
                <a16:creationId xmlns:a16="http://schemas.microsoft.com/office/drawing/2014/main" id="{DE5B4E54-F9BC-58C2-5F91-A5526A0D0CB1}"/>
              </a:ext>
            </a:extLst>
          </p:cNvPr>
          <p:cNvSpPr txBox="1"/>
          <p:nvPr/>
        </p:nvSpPr>
        <p:spPr>
          <a:xfrm>
            <a:off x="28870956" y="21220089"/>
            <a:ext cx="14676916" cy="4462760"/>
          </a:xfrm>
          <a:prstGeom prst="rect">
            <a:avLst/>
          </a:prstGeom>
          <a:noFill/>
        </p:spPr>
        <p:txBody>
          <a:bodyPr wrap="square" numCol="1" rtlCol="0" anchor="t">
            <a:spAutoFit/>
          </a:bodyPr>
          <a:lstStyle/>
          <a:p>
            <a:pPr marL="234315" marR="465455">
              <a:lnSpc>
                <a:spcPct val="100000"/>
              </a:lnSpc>
              <a:spcBef>
                <a:spcPts val="5"/>
              </a:spcBef>
              <a:spcAft>
                <a:spcPts val="0"/>
              </a:spcAft>
            </a:pPr>
            <a:r>
              <a:rPr lang="en-US" sz="2800" dirty="0">
                <a:effectLst/>
                <a:latin typeface="Calibri" panose="020F0502020204030204" pitchFamily="34" charset="0"/>
                <a:ea typeface="Calibri" panose="020F0502020204030204" pitchFamily="34" charset="0"/>
              </a:rPr>
              <a:t>Positive Behavior Support services are useful at making behavioral improvements in general across all domains of life in West Virginia. </a:t>
            </a:r>
          </a:p>
          <a:p>
            <a:pPr marL="234315" marR="465455">
              <a:lnSpc>
                <a:spcPct val="100000"/>
              </a:lnSpc>
              <a:spcBef>
                <a:spcPts val="5"/>
              </a:spcBef>
              <a:spcAft>
                <a:spcPts val="0"/>
              </a:spcAft>
            </a:pPr>
            <a:endParaRPr lang="en-US" sz="2800" dirty="0">
              <a:latin typeface="Calibri" panose="020F0502020204030204" pitchFamily="34" charset="0"/>
              <a:ea typeface="Calibri" panose="020F0502020204030204" pitchFamily="34" charset="0"/>
            </a:endParaRPr>
          </a:p>
          <a:p>
            <a:pPr marL="234315" marR="465455">
              <a:lnSpc>
                <a:spcPct val="100000"/>
              </a:lnSpc>
              <a:spcBef>
                <a:spcPts val="5"/>
              </a:spcBef>
              <a:spcAft>
                <a:spcPts val="0"/>
              </a:spcAft>
            </a:pPr>
            <a:r>
              <a:rPr lang="en-US" sz="2800" dirty="0">
                <a:effectLst/>
                <a:latin typeface="Calibri" panose="020F0502020204030204" pitchFamily="34" charset="0"/>
                <a:ea typeface="Calibri" panose="020F0502020204030204" pitchFamily="34" charset="0"/>
              </a:rPr>
              <a:t>The reduction in risk of out of home placement will hopefully keep more WV youth with their families and in their communities, lessening institutional costs and burden in addition to keeping families connected and thriving.</a:t>
            </a:r>
          </a:p>
          <a:p>
            <a:pPr marL="234315" marR="465455">
              <a:lnSpc>
                <a:spcPct val="100000"/>
              </a:lnSpc>
              <a:spcBef>
                <a:spcPts val="5"/>
              </a:spcBef>
              <a:spcAft>
                <a:spcPts val="0"/>
              </a:spcAft>
            </a:pPr>
            <a:r>
              <a:rPr lang="en-US" sz="2800" dirty="0">
                <a:effectLst/>
                <a:latin typeface="Calibri" panose="020F0502020204030204" pitchFamily="34" charset="0"/>
                <a:ea typeface="Calibri" panose="020F0502020204030204" pitchFamily="34" charset="0"/>
              </a:rPr>
              <a:t> </a:t>
            </a:r>
          </a:p>
          <a:p>
            <a:pPr marL="234315" marR="465455">
              <a:lnSpc>
                <a:spcPct val="100000"/>
              </a:lnSpc>
              <a:spcBef>
                <a:spcPts val="5"/>
              </a:spcBef>
              <a:spcAft>
                <a:spcPts val="0"/>
              </a:spcAft>
            </a:pPr>
            <a:r>
              <a:rPr lang="en-US" sz="2800" dirty="0">
                <a:effectLst/>
                <a:latin typeface="Calibri" panose="020F0502020204030204" pitchFamily="34" charset="0"/>
                <a:ea typeface="Calibri" panose="020F0502020204030204" pitchFamily="34" charset="0"/>
              </a:rPr>
              <a:t>Further examination of the eight </a:t>
            </a:r>
            <a:r>
              <a:rPr lang="en-US" sz="2800" dirty="0">
                <a:latin typeface="Calibri" panose="020F0502020204030204" pitchFamily="34" charset="0"/>
                <a:ea typeface="Calibri" panose="020F0502020204030204" pitchFamily="34" charset="0"/>
              </a:rPr>
              <a:t>d</a:t>
            </a:r>
            <a:r>
              <a:rPr lang="en-US" sz="2800" dirty="0">
                <a:effectLst/>
                <a:latin typeface="Calibri" panose="020F0502020204030204" pitchFamily="34" charset="0"/>
                <a:ea typeface="Calibri" panose="020F0502020204030204" pitchFamily="34" charset="0"/>
              </a:rPr>
              <a:t>imensions of wellness data will be explored for the participants who received intensive services.</a:t>
            </a:r>
          </a:p>
          <a:p>
            <a:endParaRPr lang="en-US" sz="3200" dirty="0">
              <a:latin typeface="Helvetica" charset="0"/>
              <a:ea typeface="Helvetica" charset="0"/>
              <a:cs typeface="Helvetica" charset="0"/>
            </a:endParaRPr>
          </a:p>
        </p:txBody>
      </p:sp>
      <p:sp>
        <p:nvSpPr>
          <p:cNvPr id="26" name="Text Box 2346">
            <a:extLst>
              <a:ext uri="{FF2B5EF4-FFF2-40B4-BE49-F238E27FC236}">
                <a16:creationId xmlns:a16="http://schemas.microsoft.com/office/drawing/2014/main" id="{728801F1-C279-3320-266D-F687CF6049FF}"/>
              </a:ext>
            </a:extLst>
          </p:cNvPr>
          <p:cNvSpPr txBox="1">
            <a:spLocks noChangeArrowheads="1"/>
          </p:cNvSpPr>
          <p:nvPr/>
        </p:nvSpPr>
        <p:spPr bwMode="auto">
          <a:xfrm>
            <a:off x="29151580" y="20298057"/>
            <a:ext cx="14174161" cy="838200"/>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Conclusion</a:t>
            </a:r>
          </a:p>
        </p:txBody>
      </p:sp>
      <p:sp>
        <p:nvSpPr>
          <p:cNvPr id="30" name="Rectangle 1318" hidden="1">
            <a:extLst>
              <a:ext uri="{C183D7F6-B498-43B3-948B-1728B52AA6E4}">
                <adec:decorative xmlns:adec="http://schemas.microsoft.com/office/drawing/2017/decorative" val="1"/>
              </a:ext>
            </a:extLst>
          </p:cNvPr>
          <p:cNvSpPr>
            <a:spLocks noChangeArrowheads="1"/>
          </p:cNvSpPr>
          <p:nvPr/>
        </p:nvSpPr>
        <p:spPr bwMode="auto">
          <a:xfrm>
            <a:off x="20863957" y="2765823"/>
            <a:ext cx="182024" cy="1414451"/>
          </a:xfrm>
          <a:prstGeom prst="rect">
            <a:avLst/>
          </a:prstGeom>
          <a:noFill/>
          <a:ln w="88900" cmpd="tri">
            <a:noFill/>
            <a:miter lim="800000"/>
            <a:headEnd/>
            <a:tailEnd/>
          </a:ln>
        </p:spPr>
        <p:txBody>
          <a:bodyPr wrap="none" lIns="90132" tIns="45066" rIns="90132" bIns="45066">
            <a:spAutoFit/>
          </a:bodyPr>
          <a:lstStyle/>
          <a:p>
            <a:endParaRPr lang="en-US" dirty="0">
              <a:latin typeface="Arial"/>
              <a:cs typeface="Arial"/>
            </a:endParaRPr>
          </a:p>
        </p:txBody>
      </p:sp>
      <p:pic>
        <p:nvPicPr>
          <p:cNvPr id="94" name="Picture 93" descr="Graph of behavioral improvement comparing Brainstorming to Intensive, there is slightly more behavior improvement with Intensive. All but one participant reported improvement.">
            <a:extLst>
              <a:ext uri="{FF2B5EF4-FFF2-40B4-BE49-F238E27FC236}">
                <a16:creationId xmlns:a16="http://schemas.microsoft.com/office/drawing/2014/main" id="{28479C41-DAA9-E75A-F5A4-F2EC88F415CB}"/>
              </a:ext>
            </a:extLst>
          </p:cNvPr>
          <p:cNvPicPr>
            <a:picLocks noChangeAspect="1"/>
          </p:cNvPicPr>
          <p:nvPr/>
        </p:nvPicPr>
        <p:blipFill>
          <a:blip r:embed="rId5"/>
          <a:stretch>
            <a:fillRect/>
          </a:stretch>
        </p:blipFill>
        <p:spPr>
          <a:xfrm>
            <a:off x="29292974" y="15009562"/>
            <a:ext cx="14032767" cy="5115259"/>
          </a:xfrm>
          <a:prstGeom prst="rect">
            <a:avLst/>
          </a:prstGeom>
        </p:spPr>
      </p:pic>
      <p:sp>
        <p:nvSpPr>
          <p:cNvPr id="25" name="TextBox 24">
            <a:extLst>
              <a:ext uri="{FF2B5EF4-FFF2-40B4-BE49-F238E27FC236}">
                <a16:creationId xmlns:a16="http://schemas.microsoft.com/office/drawing/2014/main" id="{1127ADB9-E61C-3323-AA00-FF49D03C96D8}"/>
              </a:ext>
            </a:extLst>
          </p:cNvPr>
          <p:cNvSpPr txBox="1"/>
          <p:nvPr/>
        </p:nvSpPr>
        <p:spPr>
          <a:xfrm>
            <a:off x="29139548" y="13302472"/>
            <a:ext cx="13741804" cy="2092881"/>
          </a:xfrm>
          <a:prstGeom prst="rect">
            <a:avLst/>
          </a:prstGeom>
          <a:noFill/>
        </p:spPr>
        <p:txBody>
          <a:bodyPr wrap="square">
            <a:spAutoFit/>
          </a:bodyPr>
          <a:lstStyle/>
          <a:p>
            <a:pPr marL="269875" marR="982345">
              <a:lnSpc>
                <a:spcPct val="100000"/>
              </a:lnSpc>
              <a:spcBef>
                <a:spcPts val="0"/>
              </a:spcBef>
              <a:spcAft>
                <a:spcPts val="0"/>
              </a:spcAft>
            </a:pPr>
            <a:r>
              <a:rPr lang="en-US" sz="2800" dirty="0">
                <a:effectLst/>
                <a:latin typeface="Calibri" panose="020F0502020204030204" pitchFamily="34" charset="0"/>
                <a:ea typeface="Calibri" panose="020F0502020204030204" pitchFamily="34" charset="0"/>
              </a:rPr>
              <a:t>Data from 17 brainstorming surveys and 14 intensive services surveys showed 96.7% of the 31 participants reported a behavioral improvement two weeks post-PBS services.</a:t>
            </a:r>
          </a:p>
          <a:p>
            <a:br>
              <a:rPr lang="en-US" sz="1800" dirty="0">
                <a:effectLst/>
                <a:latin typeface="Calibri" panose="020F0502020204030204" pitchFamily="34" charset="0"/>
                <a:ea typeface="Calibri" panose="020F0502020204030204" pitchFamily="34" charset="0"/>
              </a:rPr>
            </a:br>
            <a:endParaRPr kumimoji="0" lang="en-US" sz="2800" b="0" i="0" u="none" strike="noStrike" kern="1200" cap="none" spc="0" normalizeH="0" baseline="0" noProof="0" dirty="0">
              <a:ln>
                <a:noFill/>
              </a:ln>
              <a:solidFill>
                <a:prstClr val="black"/>
              </a:solidFill>
              <a:effectLst/>
              <a:uLnTx/>
              <a:uFillTx/>
              <a:ea typeface="Helvetica" charset="0"/>
              <a:cs typeface="Helvetica" charset="0"/>
            </a:endParaRPr>
          </a:p>
        </p:txBody>
      </p:sp>
      <p:sp>
        <p:nvSpPr>
          <p:cNvPr id="21" name="Text Box 3128">
            <a:extLst>
              <a:ext uri="{FF2B5EF4-FFF2-40B4-BE49-F238E27FC236}">
                <a16:creationId xmlns:a16="http://schemas.microsoft.com/office/drawing/2014/main" id="{56606066-A1D3-06B8-CF31-B2625125DA60}"/>
              </a:ext>
            </a:extLst>
          </p:cNvPr>
          <p:cNvSpPr txBox="1">
            <a:spLocks noChangeArrowheads="1"/>
          </p:cNvSpPr>
          <p:nvPr/>
        </p:nvSpPr>
        <p:spPr bwMode="auto">
          <a:xfrm>
            <a:off x="29151581" y="12287772"/>
            <a:ext cx="14109230" cy="862384"/>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Behavioral Improvement Post-PBS Services</a:t>
            </a:r>
          </a:p>
        </p:txBody>
      </p:sp>
      <p:pic>
        <p:nvPicPr>
          <p:cNvPr id="31" name="Picture 1290" descr="Question 12 text" hidden="1"/>
          <p:cNvPicPr>
            <a:picLocks noChangeAspect="1" noChangeArrowheads="1"/>
          </p:cNvPicPr>
          <p:nvPr/>
        </p:nvPicPr>
        <p:blipFill>
          <a:blip r:embed="rId6" r:link="rId7" cstate="print"/>
          <a:srcRect/>
          <a:stretch>
            <a:fillRect/>
          </a:stretch>
        </p:blipFill>
        <p:spPr bwMode="auto">
          <a:xfrm>
            <a:off x="18943528" y="2765823"/>
            <a:ext cx="7143" cy="9526"/>
          </a:xfrm>
          <a:prstGeom prst="rect">
            <a:avLst/>
          </a:prstGeom>
          <a:noFill/>
          <a:ln w="9525">
            <a:noFill/>
            <a:miter lim="800000"/>
            <a:headEnd/>
            <a:tailEnd/>
          </a:ln>
        </p:spPr>
      </p:pic>
      <p:pic>
        <p:nvPicPr>
          <p:cNvPr id="11" name="Imp graph" descr="Graph of implementation of PBS strategies, Brainstorming and Intensive follow the same general curvature with the majority somewhat to fully implementing both.">
            <a:extLst>
              <a:ext uri="{FF2B5EF4-FFF2-40B4-BE49-F238E27FC236}">
                <a16:creationId xmlns:a16="http://schemas.microsoft.com/office/drawing/2014/main" id="{22E4F30B-C416-B5C7-77D1-982CA7C1B402}"/>
              </a:ext>
            </a:extLst>
          </p:cNvPr>
          <p:cNvPicPr>
            <a:picLocks noChangeAspect="1"/>
          </p:cNvPicPr>
          <p:nvPr/>
        </p:nvPicPr>
        <p:blipFill>
          <a:blip r:embed="rId8"/>
          <a:stretch>
            <a:fillRect/>
          </a:stretch>
        </p:blipFill>
        <p:spPr>
          <a:xfrm>
            <a:off x="29151580" y="6145153"/>
            <a:ext cx="14109230" cy="5815101"/>
          </a:xfrm>
          <a:prstGeom prst="rect">
            <a:avLst/>
          </a:prstGeom>
        </p:spPr>
      </p:pic>
      <p:sp>
        <p:nvSpPr>
          <p:cNvPr id="17" name="TextBox 16">
            <a:extLst>
              <a:ext uri="{FF2B5EF4-FFF2-40B4-BE49-F238E27FC236}">
                <a16:creationId xmlns:a16="http://schemas.microsoft.com/office/drawing/2014/main" id="{5A5040F6-644A-1566-57A7-180E448590DA}"/>
              </a:ext>
            </a:extLst>
          </p:cNvPr>
          <p:cNvSpPr txBox="1"/>
          <p:nvPr/>
        </p:nvSpPr>
        <p:spPr>
          <a:xfrm>
            <a:off x="29078688" y="4668307"/>
            <a:ext cx="13538446" cy="954107"/>
          </a:xfrm>
          <a:prstGeom prst="rect">
            <a:avLst/>
          </a:prstGeom>
          <a:noFill/>
        </p:spPr>
        <p:txBody>
          <a:bodyPr wrap="square" numCol="1" rtlCol="0" anchor="t">
            <a:spAutoFit/>
          </a:bodyPr>
          <a:lstStyle/>
          <a:p>
            <a:r>
              <a:rPr lang="en-US" sz="2800" dirty="0">
                <a:ea typeface="Helvetica" charset="0"/>
                <a:cs typeface="Helvetica" charset="0"/>
              </a:rPr>
              <a:t>Caregivers were taught to implement the behavioral strategies within the Positive Behavior Support Plan. Survey results indicate caregivers did implement to varying degrees. </a:t>
            </a:r>
          </a:p>
        </p:txBody>
      </p:sp>
      <p:grpSp>
        <p:nvGrpSpPr>
          <p:cNvPr id="8" name="Imp Br v IS">
            <a:extLst>
              <a:ext uri="{FF2B5EF4-FFF2-40B4-BE49-F238E27FC236}">
                <a16:creationId xmlns:a16="http://schemas.microsoft.com/office/drawing/2014/main" id="{F8756080-0F3B-4318-A4D1-269BCFC22344}"/>
              </a:ext>
              <a:ext uri="{C183D7F6-B498-43B3-948B-1728B52AA6E4}">
                <adec:decorative xmlns:adec="http://schemas.microsoft.com/office/drawing/2017/decorative" val="1"/>
              </a:ext>
            </a:extLst>
          </p:cNvPr>
          <p:cNvGrpSpPr/>
          <p:nvPr/>
        </p:nvGrpSpPr>
        <p:grpSpPr>
          <a:xfrm>
            <a:off x="28851905" y="2756697"/>
            <a:ext cx="14312716" cy="1792313"/>
            <a:chOff x="29060792" y="3951050"/>
            <a:chExt cx="14319574" cy="2393041"/>
          </a:xfrm>
        </p:grpSpPr>
        <p:sp>
          <p:nvSpPr>
            <p:cNvPr id="37" name="TextBox 27" hidden="1"/>
            <p:cNvSpPr txBox="1">
              <a:spLocks noChangeArrowheads="1"/>
            </p:cNvSpPr>
            <p:nvPr/>
          </p:nvSpPr>
          <p:spPr bwMode="auto">
            <a:xfrm>
              <a:off x="29060792" y="5746008"/>
              <a:ext cx="13818005" cy="598083"/>
            </a:xfrm>
            <a:prstGeom prst="rect">
              <a:avLst/>
            </a:prstGeom>
            <a:noFill/>
            <a:ln w="9525">
              <a:noFill/>
              <a:miter lim="800000"/>
              <a:headEnd/>
              <a:tailEnd/>
            </a:ln>
          </p:spPr>
          <p:txBody>
            <a:bodyPr wrap="square" lIns="61721" tIns="30861" rIns="61721" bIns="30861">
              <a:spAutoFit/>
            </a:bodyPr>
            <a:lstStyle/>
            <a:p>
              <a:pPr marL="457200" indent="-457200">
                <a:buFont typeface="Arial" panose="020B0604020202020204" pitchFamily="34" charset="0"/>
                <a:buChar char="•"/>
              </a:pPr>
              <a:endParaRPr lang="en-US" sz="3000" dirty="0">
                <a:solidFill>
                  <a:srgbClr val="FF0000"/>
                </a:solidFill>
                <a:latin typeface="Arial"/>
                <a:cs typeface="Arial"/>
              </a:endParaRPr>
            </a:p>
          </p:txBody>
        </p:sp>
        <p:sp>
          <p:nvSpPr>
            <p:cNvPr id="47" name="Text Box 2346"/>
            <p:cNvSpPr txBox="1">
              <a:spLocks noChangeArrowheads="1"/>
            </p:cNvSpPr>
            <p:nvPr/>
          </p:nvSpPr>
          <p:spPr bwMode="auto">
            <a:xfrm>
              <a:off x="29142168" y="3951050"/>
              <a:ext cx="14238198" cy="2093999"/>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Implementation after Brainstorming versus Intensive PBS services</a:t>
              </a:r>
            </a:p>
          </p:txBody>
        </p:sp>
      </p:grpSp>
      <p:pic>
        <p:nvPicPr>
          <p:cNvPr id="20" name="Picture 19" descr="A graph of how PCP participants feel closer to reaching their goals. 2 reported much closer, 1 reported moderate, 1 reported somewhat, 3 reported a little.">
            <a:extLst>
              <a:ext uri="{FF2B5EF4-FFF2-40B4-BE49-F238E27FC236}">
                <a16:creationId xmlns:a16="http://schemas.microsoft.com/office/drawing/2014/main" id="{64817F62-93A4-F72D-C453-07324F77F8C0}"/>
              </a:ext>
            </a:extLst>
          </p:cNvPr>
          <p:cNvPicPr>
            <a:picLocks noChangeAspect="1"/>
          </p:cNvPicPr>
          <p:nvPr/>
        </p:nvPicPr>
        <p:blipFill>
          <a:blip r:embed="rId9"/>
          <a:stretch>
            <a:fillRect/>
          </a:stretch>
        </p:blipFill>
        <p:spPr>
          <a:xfrm>
            <a:off x="14075901" y="23541989"/>
            <a:ext cx="10079499" cy="6058423"/>
          </a:xfrm>
          <a:prstGeom prst="rect">
            <a:avLst/>
          </a:prstGeom>
        </p:spPr>
      </p:pic>
      <p:sp>
        <p:nvSpPr>
          <p:cNvPr id="63" name="Rectangle 62" hidden="1">
            <a:extLst>
              <a:ext uri="{FF2B5EF4-FFF2-40B4-BE49-F238E27FC236}">
                <a16:creationId xmlns:a16="http://schemas.microsoft.com/office/drawing/2014/main" id="{95A68487-7EFF-431B-B356-971FFA71D4B4}"/>
              </a:ext>
              <a:ext uri="{C183D7F6-B498-43B3-948B-1728B52AA6E4}">
                <adec:decorative xmlns:adec="http://schemas.microsoft.com/office/drawing/2017/decorative" val="1"/>
              </a:ext>
            </a:extLst>
          </p:cNvPr>
          <p:cNvSpPr/>
          <p:nvPr/>
        </p:nvSpPr>
        <p:spPr>
          <a:xfrm>
            <a:off x="13729945" y="18410104"/>
            <a:ext cx="14033441" cy="584775"/>
          </a:xfrm>
          <a:prstGeom prst="rect">
            <a:avLst/>
          </a:prstGeom>
        </p:spPr>
        <p:txBody>
          <a:bodyPr wrap="square">
            <a:spAutoFit/>
          </a:bodyPr>
          <a:lstStyle/>
          <a:p>
            <a:pPr marL="457200" indent="-457200">
              <a:buFont typeface="Arial" panose="020B0604020202020204" pitchFamily="34" charset="0"/>
              <a:buChar char="•"/>
              <a:tabLst>
                <a:tab pos="2743200" algn="l"/>
              </a:tabLst>
            </a:pPr>
            <a:endParaRPr lang="en-US" sz="3200" dirty="0">
              <a:solidFill>
                <a:schemeClr val="bg1"/>
              </a:solidFill>
              <a:latin typeface="Arial" panose="020B0604020202020204" pitchFamily="34" charset="0"/>
              <a:ea typeface="Helvetica" charset="0"/>
              <a:cs typeface="Arial" panose="020B0604020202020204" pitchFamily="34" charset="0"/>
            </a:endParaRPr>
          </a:p>
        </p:txBody>
      </p:sp>
      <p:sp>
        <p:nvSpPr>
          <p:cNvPr id="64" name="PCP Survey descrip">
            <a:extLst>
              <a:ext uri="{FF2B5EF4-FFF2-40B4-BE49-F238E27FC236}">
                <a16:creationId xmlns:a16="http://schemas.microsoft.com/office/drawing/2014/main" id="{A3EC084C-884A-D94E-A31B-85BFCFC2EEB7}"/>
              </a:ext>
            </a:extLst>
          </p:cNvPr>
          <p:cNvSpPr txBox="1"/>
          <p:nvPr/>
        </p:nvSpPr>
        <p:spPr>
          <a:xfrm>
            <a:off x="24612600" y="23571776"/>
            <a:ext cx="3328646" cy="5632311"/>
          </a:xfrm>
          <a:prstGeom prst="rect">
            <a:avLst/>
          </a:prstGeom>
          <a:noFill/>
        </p:spPr>
        <p:txBody>
          <a:bodyPr wrap="square" rtlCol="0" anchor="t">
            <a:spAutoFit/>
          </a:bodyPr>
          <a:lstStyle/>
          <a:p>
            <a:r>
              <a:rPr lang="en-US" sz="3000" dirty="0">
                <a:latin typeface="Arial"/>
                <a:ea typeface="Helvetica" charset="0"/>
                <a:cs typeface="Arial"/>
              </a:rPr>
              <a:t>100% of the 7 total person-centered planning survey responses reported “yes” to the question “do you feel more empowered because of person-centered planning?”</a:t>
            </a:r>
          </a:p>
          <a:p>
            <a:pPr marL="457200" indent="-457200">
              <a:buFont typeface="Arial"/>
              <a:buChar char="•"/>
            </a:pPr>
            <a:endParaRPr lang="en-US" sz="3000" dirty="0">
              <a:solidFill>
                <a:srgbClr val="FF0000"/>
              </a:solidFill>
              <a:latin typeface="Arial"/>
              <a:ea typeface="Helvetica" charset="0"/>
              <a:cs typeface="Arial"/>
            </a:endParaRPr>
          </a:p>
        </p:txBody>
      </p:sp>
      <p:pic>
        <p:nvPicPr>
          <p:cNvPr id="10" name="VW MAP" descr="Virginia West MAP with handwritten depictions of team, history, dream, nightmares, who is she, strengths, toolbox and plan of action.">
            <a:extLst>
              <a:ext uri="{FF2B5EF4-FFF2-40B4-BE49-F238E27FC236}">
                <a16:creationId xmlns:a16="http://schemas.microsoft.com/office/drawing/2014/main" id="{9A720749-EC4B-477F-8284-0992F5949B6B}"/>
              </a:ext>
            </a:extLst>
          </p:cNvPr>
          <p:cNvPicPr>
            <a:picLocks noChangeAspect="1"/>
          </p:cNvPicPr>
          <p:nvPr/>
        </p:nvPicPr>
        <p:blipFill>
          <a:blip r:embed="rId10"/>
          <a:stretch>
            <a:fillRect/>
          </a:stretch>
        </p:blipFill>
        <p:spPr>
          <a:xfrm>
            <a:off x="13576402" y="16608752"/>
            <a:ext cx="14693613" cy="6708447"/>
          </a:xfrm>
          <a:prstGeom prst="rect">
            <a:avLst/>
          </a:prstGeom>
        </p:spPr>
      </p:pic>
      <p:grpSp>
        <p:nvGrpSpPr>
          <p:cNvPr id="57" name="PCP text">
            <a:extLst>
              <a:ext uri="{FF2B5EF4-FFF2-40B4-BE49-F238E27FC236}">
                <a16:creationId xmlns:a16="http://schemas.microsoft.com/office/drawing/2014/main" id="{16644D64-B808-496E-A01D-38F74DCB7FAE}"/>
              </a:ext>
              <a:ext uri="{C183D7F6-B498-43B3-948B-1728B52AA6E4}">
                <adec:decorative xmlns:adec="http://schemas.microsoft.com/office/drawing/2017/decorative" val="1"/>
              </a:ext>
            </a:extLst>
          </p:cNvPr>
          <p:cNvGrpSpPr/>
          <p:nvPr/>
        </p:nvGrpSpPr>
        <p:grpSpPr>
          <a:xfrm>
            <a:off x="12674766" y="14023016"/>
            <a:ext cx="15352727" cy="2484346"/>
            <a:chOff x="-731984" y="4374828"/>
            <a:chExt cx="14538379" cy="1659517"/>
          </a:xfrm>
        </p:grpSpPr>
        <p:sp>
          <p:nvSpPr>
            <p:cNvPr id="62" name="Text Box 3128"/>
            <p:cNvSpPr txBox="1">
              <a:spLocks noChangeArrowheads="1"/>
            </p:cNvSpPr>
            <p:nvPr/>
          </p:nvSpPr>
          <p:spPr bwMode="auto">
            <a:xfrm>
              <a:off x="152752" y="4374828"/>
              <a:ext cx="13653643" cy="554215"/>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Person-Centered Planning</a:t>
              </a:r>
            </a:p>
          </p:txBody>
        </p:sp>
        <p:sp>
          <p:nvSpPr>
            <p:cNvPr id="59" name="Rectangle 58">
              <a:extLst>
                <a:ext uri="{FF2B5EF4-FFF2-40B4-BE49-F238E27FC236}">
                  <a16:creationId xmlns:a16="http://schemas.microsoft.com/office/drawing/2014/main" id="{8C89FBE3-3A34-4FB9-AE3D-02BAC75E1CEF}"/>
                </a:ext>
              </a:extLst>
            </p:cNvPr>
            <p:cNvSpPr/>
            <p:nvPr/>
          </p:nvSpPr>
          <p:spPr>
            <a:xfrm>
              <a:off x="-731984" y="5109183"/>
              <a:ext cx="14456707" cy="925162"/>
            </a:xfrm>
            <a:prstGeom prst="rect">
              <a:avLst/>
            </a:prstGeom>
          </p:spPr>
          <p:txBody>
            <a:bodyPr wrap="square">
              <a:spAutoFit/>
            </a:bodyPr>
            <a:lstStyle/>
            <a:p>
              <a:pPr marL="914400" lvl="1"/>
              <a:r>
                <a:rPr lang="en-US" sz="2800" dirty="0">
                  <a:effectLst/>
                  <a:latin typeface="Calibri" panose="020F0502020204030204" pitchFamily="34" charset="0"/>
                  <a:ea typeface="Calibri" panose="020F0502020204030204" pitchFamily="34" charset="0"/>
                </a:rPr>
                <a:t>Person-centered planning services can involve Making Action Plans (MAPs) or Planning Alternative Tomorrows with Hope (PATHs) facilitation.</a:t>
              </a:r>
              <a:r>
                <a:rPr lang="en-US" sz="2800" baseline="30000" dirty="0">
                  <a:effectLst/>
                  <a:latin typeface="Calibri" panose="020F0502020204030204" pitchFamily="34" charset="0"/>
                  <a:ea typeface="Calibri" panose="020F0502020204030204" pitchFamily="34" charset="0"/>
                </a:rPr>
                <a:t>3</a:t>
              </a:r>
              <a:r>
                <a:rPr lang="en-US" sz="2800" dirty="0">
                  <a:effectLst/>
                  <a:latin typeface="Calibri" panose="020F0502020204030204" pitchFamily="34" charset="0"/>
                  <a:ea typeface="Calibri" panose="020F0502020204030204" pitchFamily="34" charset="0"/>
                </a:rPr>
                <a:t> The WV PBS Program hosts trainings to teach providers how to facilitate MAPs and PATHs. The image below in an example of </a:t>
              </a:r>
              <a:r>
                <a:rPr lang="en-US" sz="2800" dirty="0">
                  <a:latin typeface="Calibri" panose="020F0502020204030204" pitchFamily="34" charset="0"/>
                  <a:ea typeface="Calibri" panose="020F0502020204030204" pitchFamily="34" charset="0"/>
                </a:rPr>
                <a:t>a </a:t>
              </a:r>
              <a:r>
                <a:rPr lang="en-US" sz="2800" dirty="0">
                  <a:effectLst/>
                  <a:latin typeface="Calibri" panose="020F0502020204030204" pitchFamily="34" charset="0"/>
                  <a:ea typeface="Calibri" panose="020F0502020204030204" pitchFamily="34" charset="0"/>
                </a:rPr>
                <a:t>MAP.</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16644D64-B808-496E-A01D-38F74DCB7FAE}"/>
              </a:ext>
              <a:ext uri="{C183D7F6-B498-43B3-948B-1728B52AA6E4}">
                <adec:decorative xmlns:adec="http://schemas.microsoft.com/office/drawing/2017/decorative" val="1"/>
              </a:ext>
            </a:extLst>
          </p:cNvPr>
          <p:cNvGrpSpPr/>
          <p:nvPr/>
        </p:nvGrpSpPr>
        <p:grpSpPr>
          <a:xfrm>
            <a:off x="13639800" y="14003985"/>
            <a:ext cx="14019130" cy="1011939"/>
            <a:chOff x="13249585" y="5504556"/>
            <a:chExt cx="14019130" cy="929402"/>
          </a:xfrm>
        </p:grpSpPr>
        <p:sp>
          <p:nvSpPr>
            <p:cNvPr id="5" name="Rectangle 4" hidden="1"/>
            <p:cNvSpPr/>
            <p:nvPr/>
          </p:nvSpPr>
          <p:spPr>
            <a:xfrm>
              <a:off x="13249586" y="5504557"/>
              <a:ext cx="7614372" cy="584775"/>
            </a:xfrm>
            <a:prstGeom prst="rect">
              <a:avLst/>
            </a:prstGeom>
          </p:spPr>
          <p:txBody>
            <a:bodyPr wrap="square">
              <a:spAutoFit/>
            </a:bodyPr>
            <a:lstStyle/>
            <a:p>
              <a:pPr marL="1371600" lvl="1" indent="-495300">
                <a:buFont typeface="Arial" panose="020B0604020202020204" pitchFamily="34" charset="0"/>
                <a:buChar char="•"/>
              </a:pPr>
              <a:endParaRPr lang="en-US" sz="3200" dirty="0">
                <a:solidFill>
                  <a:schemeClr val="bg1"/>
                </a:solidFill>
                <a:latin typeface="Arial" panose="020B0604020202020204" pitchFamily="34" charset="0"/>
                <a:ea typeface="Helvetica" charset="0"/>
                <a:cs typeface="Arial" panose="020B0604020202020204" pitchFamily="34" charset="0"/>
              </a:endParaRPr>
            </a:p>
          </p:txBody>
        </p:sp>
        <p:sp>
          <p:nvSpPr>
            <p:cNvPr id="60" name="Rectangle 59" hidden="1">
              <a:extLst>
                <a:ext uri="{FF2B5EF4-FFF2-40B4-BE49-F238E27FC236}">
                  <a16:creationId xmlns:a16="http://schemas.microsoft.com/office/drawing/2014/main" id="{8C89FBE3-3A34-4FB9-AE3D-02BAC75E1CEF}"/>
                </a:ext>
              </a:extLst>
            </p:cNvPr>
            <p:cNvSpPr/>
            <p:nvPr/>
          </p:nvSpPr>
          <p:spPr>
            <a:xfrm>
              <a:off x="13249585" y="5504556"/>
              <a:ext cx="14019130" cy="929402"/>
            </a:xfrm>
            <a:prstGeom prst="rect">
              <a:avLst/>
            </a:prstGeom>
          </p:spPr>
          <p:txBody>
            <a:bodyPr wrap="square">
              <a:spAutoFit/>
            </a:bodyPr>
            <a:lstStyle/>
            <a:p>
              <a:pPr marL="1371600" lvl="1" indent="-457200">
                <a:buFont typeface="Arial" panose="020B0604020202020204" pitchFamily="34" charset="0"/>
                <a:buChar char="•"/>
              </a:pPr>
              <a:endParaRPr lang="en-US" sz="3200" dirty="0">
                <a:solidFill>
                  <a:schemeClr val="bg1"/>
                </a:solidFill>
                <a:latin typeface="Arial" panose="020B0604020202020204" pitchFamily="34" charset="0"/>
                <a:ea typeface="Arial" charset="0"/>
                <a:cs typeface="Arial" panose="020B0604020202020204" pitchFamily="34" charset="0"/>
              </a:endParaRPr>
            </a:p>
          </p:txBody>
        </p:sp>
      </p:grpSp>
      <p:sp>
        <p:nvSpPr>
          <p:cNvPr id="50" name="TextBox 49" hidden="1"/>
          <p:cNvSpPr txBox="1"/>
          <p:nvPr/>
        </p:nvSpPr>
        <p:spPr>
          <a:xfrm>
            <a:off x="41071800" y="11049000"/>
            <a:ext cx="4572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FF"/>
                </a:solidFill>
              </a:rPr>
              <a:t>*</a:t>
            </a:r>
          </a:p>
        </p:txBody>
      </p:sp>
      <p:sp>
        <p:nvSpPr>
          <p:cNvPr id="51" name="TextBox 50" hidden="1"/>
          <p:cNvSpPr txBox="1"/>
          <p:nvPr/>
        </p:nvSpPr>
        <p:spPr>
          <a:xfrm>
            <a:off x="18211800" y="25069800"/>
            <a:ext cx="3810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FF"/>
                </a:solidFill>
              </a:rPr>
              <a:t>**</a:t>
            </a:r>
          </a:p>
        </p:txBody>
      </p:sp>
      <p:sp>
        <p:nvSpPr>
          <p:cNvPr id="52" name="TextBox 51" hidden="1"/>
          <p:cNvSpPr txBox="1"/>
          <p:nvPr/>
        </p:nvSpPr>
        <p:spPr>
          <a:xfrm>
            <a:off x="41050029" y="10271123"/>
            <a:ext cx="378872" cy="1815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FF"/>
                </a:solidFill>
              </a:rPr>
              <a:t>*</a:t>
            </a:r>
          </a:p>
        </p:txBody>
      </p:sp>
      <p:sp>
        <p:nvSpPr>
          <p:cNvPr id="45" name="TextBox 44">
            <a:extLst>
              <a:ext uri="{FF2B5EF4-FFF2-40B4-BE49-F238E27FC236}">
                <a16:creationId xmlns:a16="http://schemas.microsoft.com/office/drawing/2014/main" id="{A3EC084C-884A-D94E-A31B-85BFCFC2EEB7}"/>
              </a:ext>
            </a:extLst>
          </p:cNvPr>
          <p:cNvSpPr txBox="1"/>
          <p:nvPr/>
        </p:nvSpPr>
        <p:spPr>
          <a:xfrm>
            <a:off x="14768789" y="12291713"/>
            <a:ext cx="12711505" cy="1938992"/>
          </a:xfrm>
          <a:prstGeom prst="rect">
            <a:avLst/>
          </a:prstGeom>
          <a:noFill/>
        </p:spPr>
        <p:txBody>
          <a:bodyPr wrap="square" numCol="2" rtlCol="0" anchor="t">
            <a:spAutoFit/>
          </a:bodyPr>
          <a:lstStyle/>
          <a:p>
            <a:r>
              <a:rPr lang="en-US" sz="2400" dirty="0">
                <a:ea typeface="Helvetica" charset="0"/>
                <a:cs typeface="Helvetica" charset="0"/>
              </a:rPr>
              <a:t>Risk of out of home placement </a:t>
            </a:r>
          </a:p>
          <a:p>
            <a:pPr marL="457200" indent="-457200">
              <a:buFont typeface="Arial" panose="020B0604020202020204" pitchFamily="34" charset="0"/>
              <a:buChar char="•"/>
            </a:pPr>
            <a:r>
              <a:rPr lang="en-US" sz="2400" dirty="0">
                <a:ea typeface="Helvetica" charset="0"/>
                <a:cs typeface="Helvetica" charset="0"/>
              </a:rPr>
              <a:t>0 = No risk</a:t>
            </a:r>
          </a:p>
          <a:p>
            <a:pPr marL="457200" indent="-457200">
              <a:buFont typeface="Arial" panose="020B0604020202020204" pitchFamily="34" charset="0"/>
              <a:buChar char="•"/>
            </a:pPr>
            <a:r>
              <a:rPr lang="en-US" sz="2400" dirty="0">
                <a:ea typeface="Helvetica" charset="0"/>
                <a:cs typeface="Helvetica" charset="0"/>
              </a:rPr>
              <a:t>5 = Moderate Risk</a:t>
            </a:r>
          </a:p>
          <a:p>
            <a:pPr marL="457200" indent="-457200">
              <a:buFont typeface="Arial" panose="020B0604020202020204" pitchFamily="34" charset="0"/>
              <a:buChar char="•"/>
            </a:pPr>
            <a:r>
              <a:rPr lang="en-US" sz="2400" dirty="0">
                <a:ea typeface="Helvetica" charset="0"/>
                <a:cs typeface="Helvetica" charset="0"/>
              </a:rPr>
              <a:t>10= Intense Risk</a:t>
            </a:r>
          </a:p>
          <a:p>
            <a:pPr marL="457200" indent="-457200">
              <a:buFont typeface="Arial" panose="020B0604020202020204" pitchFamily="34" charset="0"/>
              <a:buChar char="•"/>
            </a:pPr>
            <a:endParaRPr lang="en-US" sz="2400" dirty="0">
              <a:ea typeface="Helvetica" charset="0"/>
              <a:cs typeface="Helvetica" charset="0"/>
            </a:endParaRPr>
          </a:p>
          <a:p>
            <a:r>
              <a:rPr lang="en-US" sz="2400" dirty="0">
                <a:ea typeface="Helvetica" charset="0"/>
                <a:cs typeface="Helvetica" charset="0"/>
              </a:rPr>
              <a:t>Caregiver Preparedness</a:t>
            </a:r>
          </a:p>
          <a:p>
            <a:pPr marL="457200" indent="-457200">
              <a:buFont typeface="Arial" panose="020B0604020202020204" pitchFamily="34" charset="0"/>
              <a:buChar char="•"/>
            </a:pPr>
            <a:r>
              <a:rPr lang="en-US" sz="2400" dirty="0">
                <a:ea typeface="Helvetica" charset="0"/>
                <a:cs typeface="Helvetica" charset="0"/>
              </a:rPr>
              <a:t>0 = Extremely Confident</a:t>
            </a:r>
          </a:p>
          <a:p>
            <a:pPr marL="457200" indent="-457200">
              <a:buFont typeface="Arial" panose="020B0604020202020204" pitchFamily="34" charset="0"/>
              <a:buChar char="•"/>
            </a:pPr>
            <a:r>
              <a:rPr lang="en-US" sz="2400" dirty="0">
                <a:ea typeface="Helvetica" charset="0"/>
                <a:cs typeface="Helvetica" charset="0"/>
              </a:rPr>
              <a:t>5 = Moderate amount of confidence</a:t>
            </a:r>
          </a:p>
          <a:p>
            <a:pPr marL="457200" indent="-457200">
              <a:buFont typeface="Arial" panose="020B0604020202020204" pitchFamily="34" charset="0"/>
              <a:buChar char="•"/>
            </a:pPr>
            <a:r>
              <a:rPr lang="en-US" sz="2400" dirty="0">
                <a:ea typeface="Helvetica" charset="0"/>
                <a:cs typeface="Helvetica" charset="0"/>
              </a:rPr>
              <a:t>10 = Extremely worried and unprepared</a:t>
            </a:r>
          </a:p>
        </p:txBody>
      </p:sp>
      <p:graphicFrame>
        <p:nvGraphicFramePr>
          <p:cNvPr id="44" name="risk prep graph" descr="Improvements in risk of out of home placement ad caregiver preparedness graph. Brainstorming risk pre is 5.06 post is 3.18 caregiver prep pre is  6.55 to 5.88 post. For PCP risk went from 2.6 to 0.2. Intensive risk went from 7 to 3.62 and caregiver preparedness from 5.23 to 5.15.">
            <a:extLst>
              <a:ext uri="{FF2B5EF4-FFF2-40B4-BE49-F238E27FC236}">
                <a16:creationId xmlns:a16="http://schemas.microsoft.com/office/drawing/2014/main" id="{2B6CADD7-2C54-44EF-A7AD-C6FD1085E0C8}"/>
              </a:ext>
            </a:extLst>
          </p:cNvPr>
          <p:cNvGraphicFramePr>
            <a:graphicFrameLocks/>
          </p:cNvGraphicFramePr>
          <p:nvPr>
            <p:extLst>
              <p:ext uri="{D42A27DB-BD31-4B8C-83A1-F6EECF244321}">
                <p14:modId xmlns:p14="http://schemas.microsoft.com/office/powerpoint/2010/main" val="1264327926"/>
              </p:ext>
            </p:extLst>
          </p:nvPr>
        </p:nvGraphicFramePr>
        <p:xfrm>
          <a:off x="13315370" y="6659553"/>
          <a:ext cx="14418433" cy="5660806"/>
        </p:xfrm>
        <a:graphic>
          <a:graphicData uri="http://schemas.openxmlformats.org/drawingml/2006/chart">
            <c:chart xmlns:c="http://schemas.openxmlformats.org/drawingml/2006/chart" xmlns:r="http://schemas.openxmlformats.org/officeDocument/2006/relationships" r:id="rId11"/>
          </a:graphicData>
        </a:graphic>
      </p:graphicFrame>
      <p:sp>
        <p:nvSpPr>
          <p:cNvPr id="93" name="TextBox 92">
            <a:extLst>
              <a:ext uri="{FF2B5EF4-FFF2-40B4-BE49-F238E27FC236}">
                <a16:creationId xmlns:a16="http://schemas.microsoft.com/office/drawing/2014/main" id="{70A072A2-1F55-E1F4-8E39-8B9346C1F0B2}"/>
              </a:ext>
            </a:extLst>
          </p:cNvPr>
          <p:cNvSpPr txBox="1"/>
          <p:nvPr/>
        </p:nvSpPr>
        <p:spPr>
          <a:xfrm>
            <a:off x="13966696" y="4345379"/>
            <a:ext cx="13115782" cy="2246769"/>
          </a:xfrm>
          <a:prstGeom prst="rect">
            <a:avLst/>
          </a:prstGeom>
          <a:noFill/>
        </p:spPr>
        <p:txBody>
          <a:bodyPr wrap="square" rtlCol="0">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Risk of out of home placement decreased on average following all three behavioral services. The greatest reduction in out of home risk was reported following the Intensive service delivery. Intensive Service recipients also had the highest baseline levels of risk and lower caregiver preparedness in contrast the Brainstorming recipients. Caregiver preparedness was not measured post services for the PCP recipients.  </a:t>
            </a:r>
          </a:p>
        </p:txBody>
      </p:sp>
      <p:sp>
        <p:nvSpPr>
          <p:cNvPr id="54" name="pre post title">
            <a:extLst>
              <a:ext uri="{FF2B5EF4-FFF2-40B4-BE49-F238E27FC236}">
                <a16:creationId xmlns:a16="http://schemas.microsoft.com/office/drawing/2014/main" id="{2444AD4F-DE85-4EBC-B5E0-925C29736F78}"/>
              </a:ext>
            </a:extLst>
          </p:cNvPr>
          <p:cNvSpPr txBox="1">
            <a:spLocks noChangeArrowheads="1"/>
          </p:cNvSpPr>
          <p:nvPr/>
        </p:nvSpPr>
        <p:spPr bwMode="auto">
          <a:xfrm>
            <a:off x="13762029" y="2772549"/>
            <a:ext cx="13882215" cy="1580202"/>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marL="265430" marR="266065" algn="ctr">
              <a:lnSpc>
                <a:spcPct val="103000"/>
              </a:lnSpc>
              <a:spcBef>
                <a:spcPts val="95"/>
              </a:spcBef>
              <a:spcAft>
                <a:spcPts val="0"/>
              </a:spcAft>
            </a:pP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Pre</a:t>
            </a:r>
            <a:r>
              <a:rPr lang="en-US" sz="4800" b="1" spc="-35" dirty="0">
                <a:solidFill>
                  <a:srgbClr val="FFC000"/>
                </a:solidFill>
                <a:effectLst/>
                <a:latin typeface="Arial" panose="020B0604020202020204" pitchFamily="34" charset="0"/>
                <a:ea typeface="Calibri" panose="020F0502020204030204" pitchFamily="34" charset="0"/>
                <a:cs typeface="Calibri" panose="020F0502020204030204" pitchFamily="34" charset="0"/>
              </a:rPr>
              <a:t> and </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Post</a:t>
            </a:r>
            <a:r>
              <a:rPr lang="en-US" sz="4800" b="1" spc="-25" dirty="0">
                <a:solidFill>
                  <a:srgbClr val="FFC000"/>
                </a:solidFill>
                <a:latin typeface="Arial" panose="020B0604020202020204" pitchFamily="34" charset="0"/>
                <a:ea typeface="Calibri" panose="020F0502020204030204" pitchFamily="34" charset="0"/>
                <a:cs typeface="Calibri" panose="020F0502020204030204" pitchFamily="34" charset="0"/>
              </a:rPr>
              <a:t> </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Risk</a:t>
            </a:r>
            <a:r>
              <a:rPr lang="en-US" sz="4800" b="1" spc="-20" dirty="0">
                <a:solidFill>
                  <a:srgbClr val="FFC000"/>
                </a:solidFill>
                <a:effectLst/>
                <a:latin typeface="Arial" panose="020B0604020202020204" pitchFamily="34" charset="0"/>
                <a:ea typeface="Calibri" panose="020F0502020204030204" pitchFamily="34" charset="0"/>
                <a:cs typeface="Calibri" panose="020F0502020204030204" pitchFamily="34" charset="0"/>
              </a:rPr>
              <a:t> </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of</a:t>
            </a:r>
            <a:r>
              <a:rPr lang="en-US" sz="4800" b="1" spc="-30" dirty="0">
                <a:solidFill>
                  <a:srgbClr val="FFC000"/>
                </a:solidFill>
                <a:effectLst/>
                <a:latin typeface="Arial" panose="020B0604020202020204" pitchFamily="34" charset="0"/>
                <a:ea typeface="Calibri" panose="020F0502020204030204" pitchFamily="34" charset="0"/>
                <a:cs typeface="Calibri" panose="020F0502020204030204" pitchFamily="34" charset="0"/>
              </a:rPr>
              <a:t> </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Out</a:t>
            </a:r>
            <a:r>
              <a:rPr lang="en-US" sz="4800" b="1" spc="-20" dirty="0">
                <a:solidFill>
                  <a:srgbClr val="FFC000"/>
                </a:solidFill>
                <a:effectLst/>
                <a:latin typeface="Arial" panose="020B0604020202020204" pitchFamily="34" charset="0"/>
                <a:ea typeface="Calibri" panose="020F0502020204030204" pitchFamily="34" charset="0"/>
                <a:cs typeface="Calibri" panose="020F0502020204030204" pitchFamily="34" charset="0"/>
              </a:rPr>
              <a:t>-</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of</a:t>
            </a:r>
            <a:r>
              <a:rPr lang="en-US" sz="4800" b="1" spc="-30" dirty="0">
                <a:solidFill>
                  <a:srgbClr val="FFC000"/>
                </a:solidFill>
                <a:effectLst/>
                <a:latin typeface="Arial" panose="020B0604020202020204" pitchFamily="34" charset="0"/>
                <a:ea typeface="Calibri" panose="020F0502020204030204" pitchFamily="34" charset="0"/>
                <a:cs typeface="Calibri" panose="020F0502020204030204" pitchFamily="34" charset="0"/>
              </a:rPr>
              <a:t>-</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Home</a:t>
            </a:r>
            <a:r>
              <a:rPr lang="en-US" sz="4800" b="1" spc="-25" dirty="0">
                <a:solidFill>
                  <a:srgbClr val="FFC000"/>
                </a:solidFill>
                <a:effectLst/>
                <a:latin typeface="Arial" panose="020B0604020202020204" pitchFamily="34" charset="0"/>
                <a:ea typeface="Calibri" panose="020F0502020204030204" pitchFamily="34" charset="0"/>
                <a:cs typeface="Calibri" panose="020F0502020204030204" pitchFamily="34" charset="0"/>
              </a:rPr>
              <a:t> P</a:t>
            </a:r>
            <a:r>
              <a:rPr lang="en-US" sz="4800" b="1" dirty="0">
                <a:solidFill>
                  <a:srgbClr val="FFC000"/>
                </a:solidFill>
                <a:effectLst/>
                <a:latin typeface="Arial" panose="020B0604020202020204" pitchFamily="34" charset="0"/>
                <a:ea typeface="Calibri" panose="020F0502020204030204" pitchFamily="34" charset="0"/>
                <a:cs typeface="Calibri" panose="020F0502020204030204" pitchFamily="34" charset="0"/>
              </a:rPr>
              <a:t>lacement and Caregiver Confidence</a:t>
            </a:r>
            <a:endParaRPr lang="en-US" sz="4800" dirty="0">
              <a:effectLst/>
              <a:latin typeface="Calibri" panose="020F0502020204030204" pitchFamily="34" charset="0"/>
              <a:ea typeface="Calibri" panose="020F0502020204030204" pitchFamily="34" charset="0"/>
            </a:endParaRPr>
          </a:p>
        </p:txBody>
      </p:sp>
      <p:sp>
        <p:nvSpPr>
          <p:cNvPr id="41" name="TextBox 11">
            <a:extLst>
              <a:ext uri="{FF2B5EF4-FFF2-40B4-BE49-F238E27FC236}">
                <a16:creationId xmlns:a16="http://schemas.microsoft.com/office/drawing/2014/main" id="{D04E10E6-4085-0D4C-B235-A20BA0E73CCB}"/>
              </a:ext>
            </a:extLst>
          </p:cNvPr>
          <p:cNvSpPr txBox="1">
            <a:spLocks noChangeArrowheads="1"/>
          </p:cNvSpPr>
          <p:nvPr/>
        </p:nvSpPr>
        <p:spPr bwMode="auto">
          <a:xfrm>
            <a:off x="609606" y="22838548"/>
            <a:ext cx="12459788" cy="7387407"/>
          </a:xfrm>
          <a:prstGeom prst="rect">
            <a:avLst/>
          </a:prstGeom>
          <a:noFill/>
          <a:ln w="9525">
            <a:noFill/>
            <a:miter lim="800000"/>
            <a:headEnd/>
            <a:tailEnd/>
          </a:ln>
        </p:spPr>
        <p:txBody>
          <a:bodyPr wrap="square" lIns="61721" tIns="30861" rIns="61721" bIns="30861">
            <a:spAutoFit/>
          </a:bodyPr>
          <a:lstStyle/>
          <a:p>
            <a:pPr marL="457200" indent="-457200">
              <a:buFont typeface="Arial" panose="020B0604020202020204" pitchFamily="34" charset="0"/>
              <a:buChar char="•"/>
            </a:pPr>
            <a:r>
              <a:rPr lang="en-US" sz="2800" dirty="0">
                <a:ea typeface="Helvetica" charset="0"/>
                <a:cs typeface="Arial" panose="020B0604020202020204" pitchFamily="34" charset="0"/>
              </a:rPr>
              <a:t>163 participants were provided services in FY24 for a total number of 4,389 clinical interactions. </a:t>
            </a:r>
          </a:p>
          <a:p>
            <a:pPr marL="457200" indent="-457200">
              <a:buFont typeface="Arial" panose="020B0604020202020204" pitchFamily="34" charset="0"/>
              <a:buChar char="•"/>
            </a:pPr>
            <a:endParaRPr lang="en-US" sz="2800" dirty="0">
              <a:ea typeface="Helvetica" charset="0"/>
              <a:cs typeface="Arial" panose="020B0604020202020204" pitchFamily="34" charset="0"/>
            </a:endParaRPr>
          </a:p>
          <a:p>
            <a:pPr marL="457200" indent="-457200">
              <a:buFont typeface="Arial" panose="020B0604020202020204" pitchFamily="34" charset="0"/>
              <a:buChar char="•"/>
            </a:pPr>
            <a:r>
              <a:rPr lang="en-US" sz="2800" dirty="0">
                <a:ea typeface="Helvetica" charset="0"/>
                <a:cs typeface="Arial" panose="020B0604020202020204" pitchFamily="34" charset="0"/>
              </a:rPr>
              <a:t>119 total satisfaction surveys were completed indicating an overall 97% satisfaction rate in clinical services. Of those surveys:</a:t>
            </a:r>
          </a:p>
          <a:p>
            <a:pPr marL="914400" lvl="1" indent="-457200">
              <a:buFont typeface="Arial" panose="020B0604020202020204" pitchFamily="34" charset="0"/>
              <a:buChar char="•"/>
            </a:pPr>
            <a:r>
              <a:rPr lang="en-US" sz="2800" dirty="0">
                <a:ea typeface="Helvetica" charset="0"/>
                <a:cs typeface="Arial" panose="020B0604020202020204" pitchFamily="34" charset="0"/>
              </a:rPr>
              <a:t>17 Brainstorming surveys indicated 100% satisfaction</a:t>
            </a:r>
          </a:p>
          <a:p>
            <a:pPr marL="914400" lvl="1" indent="-457200">
              <a:buFont typeface="Arial" panose="020B0604020202020204" pitchFamily="34" charset="0"/>
              <a:buChar char="•"/>
            </a:pPr>
            <a:r>
              <a:rPr lang="en-US" sz="2800" dirty="0">
                <a:ea typeface="Helvetica" charset="0"/>
                <a:cs typeface="Arial" panose="020B0604020202020204" pitchFamily="34" charset="0"/>
              </a:rPr>
              <a:t>7 Person-centered planning surveys indicated 100% satisfaction</a:t>
            </a:r>
          </a:p>
          <a:p>
            <a:pPr marL="914400" lvl="1" indent="-457200">
              <a:buFont typeface="Arial" panose="020B0604020202020204" pitchFamily="34" charset="0"/>
              <a:buChar char="•"/>
            </a:pPr>
            <a:r>
              <a:rPr lang="en-US" sz="2800" dirty="0">
                <a:ea typeface="Helvetica" charset="0"/>
                <a:cs typeface="Arial" panose="020B0604020202020204" pitchFamily="34" charset="0"/>
              </a:rPr>
              <a:t>14 Intensive services surveys indicated 100% satisfaction</a:t>
            </a:r>
          </a:p>
          <a:p>
            <a:pPr marL="914400" lvl="1" indent="-457200">
              <a:buFont typeface="Arial" panose="020B0604020202020204" pitchFamily="34" charset="0"/>
              <a:buChar char="•"/>
            </a:pPr>
            <a:r>
              <a:rPr lang="en-US" sz="2800" dirty="0">
                <a:ea typeface="Helvetica" charset="0"/>
                <a:cs typeface="Arial" panose="020B0604020202020204" pitchFamily="34" charset="0"/>
              </a:rPr>
              <a:t>81 general satisfaction survey cards indicated 95% satisfaction</a:t>
            </a:r>
          </a:p>
          <a:p>
            <a:pPr marL="914400" lvl="1" indent="-457200">
              <a:buFont typeface="Arial" panose="020B0604020202020204" pitchFamily="34" charset="0"/>
              <a:buChar char="•"/>
            </a:pPr>
            <a:endParaRPr lang="en-US" sz="2800" dirty="0">
              <a:ea typeface="Helvetica" charset="0"/>
              <a:cs typeface="Arial" panose="020B0604020202020204" pitchFamily="34" charset="0"/>
            </a:endParaRPr>
          </a:p>
          <a:p>
            <a:pPr marL="457200" indent="-457200">
              <a:buFont typeface="Arial" panose="020B0604020202020204" pitchFamily="34" charset="0"/>
              <a:buChar char="•"/>
            </a:pPr>
            <a:r>
              <a:rPr lang="en-US" sz="2800" spc="0" dirty="0">
                <a:effectLst/>
                <a:ea typeface="Arial" panose="020B0604020202020204" pitchFamily="34" charset="0"/>
              </a:rPr>
              <a:t>The data described within this poster highlights the </a:t>
            </a:r>
            <a:r>
              <a:rPr lang="en-US" sz="2800" dirty="0">
                <a:ea typeface="Arial" panose="020B0604020202020204" pitchFamily="34" charset="0"/>
              </a:rPr>
              <a:t>three individual </a:t>
            </a:r>
            <a:r>
              <a:rPr lang="en-US" sz="2800" spc="0" dirty="0">
                <a:effectLst/>
                <a:ea typeface="Arial" panose="020B0604020202020204" pitchFamily="34" charset="0"/>
              </a:rPr>
              <a:t>services regarding client specific ratings of outcome variables as well as satisfaction. </a:t>
            </a:r>
            <a:r>
              <a:rPr lang="en-US" sz="2800" dirty="0">
                <a:ea typeface="Arial" panose="020B0604020202020204" pitchFamily="34" charset="0"/>
              </a:rPr>
              <a:t>Scores were based on a match of specific individual data pre and post services to ensure validity.</a:t>
            </a:r>
          </a:p>
          <a:p>
            <a:endParaRPr lang="en-US" sz="2800" dirty="0">
              <a:ea typeface="Helvetica" charset="0"/>
              <a:cs typeface="Arial" panose="020B0604020202020204" pitchFamily="34" charset="0"/>
            </a:endParaRPr>
          </a:p>
          <a:p>
            <a:pPr marL="457200" indent="-457200">
              <a:buFont typeface="Arial" panose="020B0604020202020204" pitchFamily="34" charset="0"/>
              <a:buChar char="•"/>
            </a:pPr>
            <a:r>
              <a:rPr lang="en-US" sz="2800" dirty="0">
                <a:ea typeface="Helvetica" charset="0"/>
                <a:cs typeface="Arial" panose="020B0604020202020204" pitchFamily="34" charset="0"/>
              </a:rPr>
              <a:t> </a:t>
            </a:r>
            <a:r>
              <a:rPr lang="en-US" sz="2800" spc="0" dirty="0">
                <a:effectLst/>
                <a:ea typeface="Arial" panose="020B0604020202020204" pitchFamily="34" charset="0"/>
              </a:rPr>
              <a:t>All three services showed an overall reduction in risk of out-of-home placement from an overall average score of 5.43 to 2.91 post-WV PBS service delivery. </a:t>
            </a:r>
            <a:endParaRPr lang="en-US" sz="3200" b="1" dirty="0">
              <a:solidFill>
                <a:schemeClr val="bg1"/>
              </a:solidFill>
              <a:latin typeface="Arial" panose="020B0604020202020204" pitchFamily="34" charset="0"/>
              <a:ea typeface="Helvetica" charset="0"/>
              <a:cs typeface="Arial" panose="020B0604020202020204" pitchFamily="34" charset="0"/>
            </a:endParaRPr>
          </a:p>
        </p:txBody>
      </p:sp>
      <p:sp>
        <p:nvSpPr>
          <p:cNvPr id="40" name="findings title">
            <a:extLst>
              <a:ext uri="{FF2B5EF4-FFF2-40B4-BE49-F238E27FC236}">
                <a16:creationId xmlns:a16="http://schemas.microsoft.com/office/drawing/2014/main" id="{FF620023-63EF-E840-B35B-DE655391B5F3}"/>
              </a:ext>
            </a:extLst>
          </p:cNvPr>
          <p:cNvSpPr txBox="1">
            <a:spLocks noChangeArrowheads="1"/>
          </p:cNvSpPr>
          <p:nvPr/>
        </p:nvSpPr>
        <p:spPr bwMode="auto">
          <a:xfrm>
            <a:off x="609606" y="21713302"/>
            <a:ext cx="12043389" cy="829676"/>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Findings/Results</a:t>
            </a:r>
          </a:p>
        </p:txBody>
      </p:sp>
      <p:grpSp>
        <p:nvGrpSpPr>
          <p:cNvPr id="2" name="Method">
            <a:extLst>
              <a:ext uri="{FF2B5EF4-FFF2-40B4-BE49-F238E27FC236}">
                <a16:creationId xmlns:a16="http://schemas.microsoft.com/office/drawing/2014/main" id="{93D0D2E1-594B-498D-B9C2-4A89B78C6F25}"/>
              </a:ext>
              <a:ext uri="{C183D7F6-B498-43B3-948B-1728B52AA6E4}">
                <adec:decorative xmlns:adec="http://schemas.microsoft.com/office/drawing/2017/decorative" val="1"/>
              </a:ext>
            </a:extLst>
          </p:cNvPr>
          <p:cNvGrpSpPr/>
          <p:nvPr/>
        </p:nvGrpSpPr>
        <p:grpSpPr>
          <a:xfrm>
            <a:off x="514596" y="11969851"/>
            <a:ext cx="12406411" cy="10578384"/>
            <a:chOff x="544343" y="19726026"/>
            <a:chExt cx="10613361" cy="8010632"/>
          </a:xfrm>
        </p:grpSpPr>
        <p:sp>
          <p:nvSpPr>
            <p:cNvPr id="24" name="TextBox 11"/>
            <p:cNvSpPr txBox="1">
              <a:spLocks noChangeArrowheads="1"/>
            </p:cNvSpPr>
            <p:nvPr/>
          </p:nvSpPr>
          <p:spPr bwMode="auto">
            <a:xfrm>
              <a:off x="684107" y="20417734"/>
              <a:ext cx="10473597" cy="7318924"/>
            </a:xfrm>
            <a:prstGeom prst="rect">
              <a:avLst/>
            </a:prstGeom>
            <a:noFill/>
            <a:ln w="9525">
              <a:noFill/>
              <a:miter lim="800000"/>
              <a:headEnd/>
              <a:tailEnd/>
            </a:ln>
          </p:spPr>
          <p:txBody>
            <a:bodyPr wrap="square" lIns="61721" tIns="30861" rIns="61721" bIns="30861">
              <a:spAutoFit/>
            </a:bodyPr>
            <a:lstStyle/>
            <a:p>
              <a:pPr marL="457200" indent="-457200">
                <a:buFont typeface="Arial" panose="020B0604020202020204" pitchFamily="34" charset="0"/>
                <a:buChar char="•"/>
              </a:pPr>
              <a:r>
                <a:rPr lang="en-US" sz="2800" dirty="0">
                  <a:ea typeface="Helvetica" charset="0"/>
                  <a:cs typeface="Arial" panose="020B0604020202020204" pitchFamily="34" charset="0"/>
                </a:rPr>
                <a:t>Three services were delivered to West Virginians on a volunteer basis:</a:t>
              </a:r>
            </a:p>
            <a:p>
              <a:pPr marL="971550" lvl="1" indent="-514350">
                <a:buFont typeface="+mj-lt"/>
                <a:buAutoNum type="arabicPeriod"/>
              </a:pPr>
              <a:r>
                <a:rPr lang="en-US" sz="2800" dirty="0">
                  <a:ea typeface="Helvetica" charset="0"/>
                  <a:cs typeface="Arial" panose="020B0604020202020204" pitchFamily="34" charset="0"/>
                </a:rPr>
                <a:t>Brainstorming: </a:t>
              </a:r>
              <a:r>
                <a:rPr lang="en-US" sz="2800" dirty="0"/>
                <a:t>1-hour telehealth session to discuss specific ways to implement PBS strategies.</a:t>
              </a:r>
              <a:endParaRPr lang="en-US" sz="2800" dirty="0">
                <a:ea typeface="Helvetica" charset="0"/>
                <a:cs typeface="Arial" panose="020B0604020202020204" pitchFamily="34" charset="0"/>
              </a:endParaRPr>
            </a:p>
            <a:p>
              <a:pPr marL="971550" lvl="1" indent="-514350">
                <a:buFont typeface="+mj-lt"/>
                <a:buAutoNum type="arabicPeriod"/>
              </a:pPr>
              <a:r>
                <a:rPr lang="en-US" sz="2800" dirty="0">
                  <a:ea typeface="Helvetica" charset="0"/>
                  <a:cs typeface="Arial" panose="020B0604020202020204" pitchFamily="34" charset="0"/>
                </a:rPr>
                <a:t>Person-centered planning: A </a:t>
              </a:r>
              <a:r>
                <a:rPr lang="en-US" sz="2800" dirty="0"/>
                <a:t>fun way to create an action plan to increase quality of life.</a:t>
              </a:r>
            </a:p>
            <a:p>
              <a:pPr marL="971550" lvl="1" indent="-514350">
                <a:buFont typeface="+mj-lt"/>
                <a:buAutoNum type="arabicPeriod"/>
              </a:pPr>
              <a:r>
                <a:rPr lang="en-US" sz="2800" dirty="0">
                  <a:ea typeface="Helvetica" charset="0"/>
                  <a:cs typeface="Arial" panose="020B0604020202020204" pitchFamily="34" charset="0"/>
                </a:rPr>
                <a:t>PBS intensive services – </a:t>
              </a:r>
              <a:r>
                <a:rPr lang="en-US" sz="2800" dirty="0"/>
                <a:t>An individual Functional Behavior Assessment (FBA) and Trauma-Informed Positive Behavior Support Plan conducted for up to 6 months.</a:t>
              </a:r>
              <a:endParaRPr lang="en-US" sz="2800" dirty="0">
                <a:ea typeface="Helvetica" charset="0"/>
                <a:cs typeface="Arial" panose="020B0604020202020204" pitchFamily="34" charset="0"/>
              </a:endParaRPr>
            </a:p>
            <a:p>
              <a:pPr marR="93980" lvl="1">
                <a:lnSpc>
                  <a:spcPct val="100000"/>
                </a:lnSpc>
                <a:spcBef>
                  <a:spcPts val="0"/>
                </a:spcBef>
                <a:spcAft>
                  <a:spcPts val="0"/>
                </a:spcAft>
                <a:tabLst>
                  <a:tab pos="554355" algn="l"/>
                </a:tabLst>
              </a:pPr>
              <a:endParaRPr lang="en-US" sz="2800" dirty="0">
                <a:ea typeface="Arial" panose="020B0604020202020204" pitchFamily="34" charset="0"/>
                <a:cs typeface="Arial" panose="020B0604020202020204" pitchFamily="34" charset="0"/>
              </a:endParaRPr>
            </a:p>
            <a:p>
              <a:pPr marL="457200" marR="93980" indent="-457200">
                <a:buFont typeface="Arial" panose="020B0604020202020204" pitchFamily="34" charset="0"/>
                <a:buChar char="•"/>
                <a:tabLst>
                  <a:tab pos="554355" algn="l"/>
                </a:tabLst>
              </a:pPr>
              <a:r>
                <a:rPr lang="en-US" sz="2800" spc="0" dirty="0">
                  <a:effectLst/>
                  <a:ea typeface="Arial" panose="020B0604020202020204" pitchFamily="34" charset="0"/>
                </a:rPr>
                <a:t>A RedCap form provided baseline data on the risk of out-of-home placement, caregiver preparedness, quality of life measure, demographics and behavioral descriptors.</a:t>
              </a:r>
            </a:p>
            <a:p>
              <a:pPr marL="457200" indent="-457200">
                <a:buFont typeface="Arial" panose="020B0604020202020204" pitchFamily="34" charset="0"/>
                <a:buChar char="•"/>
              </a:pPr>
              <a:endParaRPr lang="en-US" sz="2800" dirty="0">
                <a:ea typeface="Helvetica" charset="0"/>
                <a:cs typeface="Arial" panose="020B0604020202020204" pitchFamily="34" charset="0"/>
              </a:endParaRPr>
            </a:p>
            <a:p>
              <a:pPr marL="285750" indent="-285750">
                <a:spcBef>
                  <a:spcPts val="5"/>
                </a:spcBef>
                <a:buFont typeface="Arial" panose="020B0604020202020204" pitchFamily="34" charset="0"/>
                <a:buChar char="•"/>
                <a:tabLst>
                  <a:tab pos="554355" algn="l"/>
                </a:tabLst>
              </a:pPr>
              <a:r>
                <a:rPr lang="en-US" sz="2800" spc="0" dirty="0">
                  <a:effectLst/>
                  <a:ea typeface="Arial" panose="020B0604020202020204" pitchFamily="34" charset="0"/>
                </a:rPr>
                <a:t>Participants that were not deemed eligible for intensive services still received brainstorming</a:t>
              </a:r>
              <a:r>
                <a:rPr lang="en-US" sz="2800" spc="175" dirty="0">
                  <a:effectLst/>
                  <a:ea typeface="Arial" panose="020B0604020202020204" pitchFamily="34" charset="0"/>
                </a:rPr>
                <a:t> </a:t>
              </a:r>
              <a:r>
                <a:rPr lang="en-US" sz="2800" spc="0" dirty="0">
                  <a:effectLst/>
                  <a:ea typeface="Arial" panose="020B0604020202020204" pitchFamily="34" charset="0"/>
                </a:rPr>
                <a:t>and/or person-centered planning</a:t>
              </a:r>
              <a:r>
                <a:rPr lang="en-US" sz="2800" spc="175" dirty="0">
                  <a:effectLst/>
                  <a:ea typeface="Arial" panose="020B0604020202020204" pitchFamily="34" charset="0"/>
                </a:rPr>
                <a:t> </a:t>
              </a:r>
              <a:r>
                <a:rPr lang="en-US" sz="2800" spc="0" dirty="0">
                  <a:effectLst/>
                  <a:ea typeface="Arial" panose="020B0604020202020204" pitchFamily="34" charset="0"/>
                </a:rPr>
                <a:t>services, ensuring all who sought support received some level of PBS assistance.</a:t>
              </a:r>
            </a:p>
            <a:p>
              <a:endParaRPr lang="en-US" sz="2800" dirty="0">
                <a:ea typeface="Helvetica" charset="0"/>
                <a:cs typeface="Arial" panose="020B0604020202020204" pitchFamily="34" charset="0"/>
              </a:endParaRPr>
            </a:p>
            <a:p>
              <a:pPr marL="457200" indent="-457200">
                <a:buFont typeface="Arial" panose="020B0604020202020204" pitchFamily="34" charset="0"/>
                <a:buChar char="•"/>
              </a:pPr>
              <a:r>
                <a:rPr lang="en-US" sz="2800" dirty="0">
                  <a:ea typeface="Helvetica" charset="0"/>
                  <a:cs typeface="Arial" panose="020B0604020202020204" pitchFamily="34" charset="0"/>
                </a:rPr>
                <a:t>Participants were provided a Qualtrics satisfaction survey two weeks post service discharge to reassess risk and quality of life based on the eight dimensions of wellness. </a:t>
              </a:r>
            </a:p>
            <a:p>
              <a:endParaRPr lang="en-US" sz="3200" dirty="0">
                <a:solidFill>
                  <a:srgbClr val="FF0000"/>
                </a:solidFill>
                <a:latin typeface="Arial" panose="020B0604020202020204" pitchFamily="34" charset="0"/>
                <a:ea typeface="Helvetica"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ea typeface="Helvetica" charset="0"/>
                <a:cs typeface="Arial" panose="020B0604020202020204" pitchFamily="34" charset="0"/>
              </a:endParaRPr>
            </a:p>
          </p:txBody>
        </p:sp>
        <p:sp>
          <p:nvSpPr>
            <p:cNvPr id="19" name="Text Box 2346"/>
            <p:cNvSpPr txBox="1">
              <a:spLocks noChangeArrowheads="1"/>
            </p:cNvSpPr>
            <p:nvPr/>
          </p:nvSpPr>
          <p:spPr bwMode="auto">
            <a:xfrm>
              <a:off x="544343" y="19726026"/>
              <a:ext cx="10302805" cy="628284"/>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Methods</a:t>
              </a:r>
            </a:p>
          </p:txBody>
        </p:sp>
      </p:grpSp>
      <p:grpSp>
        <p:nvGrpSpPr>
          <p:cNvPr id="12" name="Obj">
            <a:extLst>
              <a:ext uri="{FF2B5EF4-FFF2-40B4-BE49-F238E27FC236}">
                <a16:creationId xmlns:a16="http://schemas.microsoft.com/office/drawing/2014/main" id="{172FB71B-7D1E-4820-8601-DD9EFC937A86}"/>
              </a:ext>
              <a:ext uri="{C183D7F6-B498-43B3-948B-1728B52AA6E4}">
                <adec:decorative xmlns:adec="http://schemas.microsoft.com/office/drawing/2017/decorative" val="1"/>
              </a:ext>
            </a:extLst>
          </p:cNvPr>
          <p:cNvGrpSpPr/>
          <p:nvPr/>
        </p:nvGrpSpPr>
        <p:grpSpPr>
          <a:xfrm>
            <a:off x="460700" y="9457407"/>
            <a:ext cx="12108172" cy="2380235"/>
            <a:chOff x="483190" y="13520346"/>
            <a:chExt cx="11247652" cy="2380235"/>
          </a:xfrm>
        </p:grpSpPr>
        <p:sp>
          <p:nvSpPr>
            <p:cNvPr id="35" name="TextBox 34">
              <a:extLst>
                <a:ext uri="{FF2B5EF4-FFF2-40B4-BE49-F238E27FC236}">
                  <a16:creationId xmlns:a16="http://schemas.microsoft.com/office/drawing/2014/main" id="{28123695-AB71-4255-90C7-BE01662BA793}"/>
                </a:ext>
              </a:extLst>
            </p:cNvPr>
            <p:cNvSpPr txBox="1"/>
            <p:nvPr/>
          </p:nvSpPr>
          <p:spPr>
            <a:xfrm>
              <a:off x="775888" y="14515586"/>
              <a:ext cx="10954954" cy="1384995"/>
            </a:xfrm>
            <a:prstGeom prst="rect">
              <a:avLst/>
            </a:prstGeom>
            <a:noFill/>
          </p:spPr>
          <p:txBody>
            <a:bodyPr wrap="square" rtlCol="0" anchor="t">
              <a:spAutoFit/>
            </a:bodyPr>
            <a:lstStyle/>
            <a:p>
              <a:pPr marR="0">
                <a:spcBef>
                  <a:spcPts val="0"/>
                </a:spcBef>
                <a:spcAft>
                  <a:spcPts val="0"/>
                </a:spcAft>
              </a:pPr>
              <a:r>
                <a:rPr lang="en-US" sz="2800" dirty="0">
                  <a:solidFill>
                    <a:srgbClr val="000000"/>
                  </a:solidFill>
                  <a:latin typeface="Calibri" panose="020F0502020204030204" pitchFamily="34" charset="0"/>
                  <a:ea typeface="Calibri" panose="020F0502020204030204" pitchFamily="34" charset="0"/>
                </a:rPr>
                <a:t>E</a:t>
              </a:r>
              <a:r>
                <a:rPr lang="en-US" sz="2800" kern="1200" dirty="0">
                  <a:solidFill>
                    <a:srgbClr val="000000"/>
                  </a:solidFill>
                  <a:effectLst/>
                  <a:latin typeface="Calibri" panose="020F0502020204030204" pitchFamily="34" charset="0"/>
                  <a:ea typeface="Calibri" panose="020F0502020204030204" pitchFamily="34" charset="0"/>
                </a:rPr>
                <a:t>xamine the changes in risk of out of home placement, perceived behavioral improvement and caregiver confidence following PBS services, to help increase overall quality of life. </a:t>
              </a:r>
              <a:endParaRPr lang="en-US" sz="2800" dirty="0">
                <a:effectLst/>
                <a:latin typeface="Times New Roman" panose="02020603050405020304" pitchFamily="18" charset="0"/>
                <a:ea typeface="Times New Roman" panose="02020603050405020304" pitchFamily="18" charset="0"/>
              </a:endParaRPr>
            </a:p>
          </p:txBody>
        </p:sp>
        <p:sp>
          <p:nvSpPr>
            <p:cNvPr id="33" name="Text Box 2346">
              <a:extLst>
                <a:ext uri="{FF2B5EF4-FFF2-40B4-BE49-F238E27FC236}">
                  <a16:creationId xmlns:a16="http://schemas.microsoft.com/office/drawing/2014/main" id="{84C8D77C-635E-42D9-9F6F-AD0B8ED41983}"/>
                </a:ext>
              </a:extLst>
            </p:cNvPr>
            <p:cNvSpPr txBox="1">
              <a:spLocks noChangeArrowheads="1"/>
            </p:cNvSpPr>
            <p:nvPr/>
          </p:nvSpPr>
          <p:spPr bwMode="auto">
            <a:xfrm>
              <a:off x="483190" y="13520346"/>
              <a:ext cx="11107787" cy="829676"/>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Objective</a:t>
              </a:r>
            </a:p>
          </p:txBody>
        </p:sp>
      </p:grpSp>
      <p:grpSp>
        <p:nvGrpSpPr>
          <p:cNvPr id="7" name="Background">
            <a:extLst>
              <a:ext uri="{FF2B5EF4-FFF2-40B4-BE49-F238E27FC236}">
                <a16:creationId xmlns:a16="http://schemas.microsoft.com/office/drawing/2014/main" id="{65A8CE6C-4483-4953-A272-3443BF1F286E}"/>
              </a:ext>
              <a:ext uri="{C183D7F6-B498-43B3-948B-1728B52AA6E4}">
                <adec:decorative xmlns:adec="http://schemas.microsoft.com/office/drawing/2017/decorative" val="1"/>
              </a:ext>
            </a:extLst>
          </p:cNvPr>
          <p:cNvGrpSpPr/>
          <p:nvPr/>
        </p:nvGrpSpPr>
        <p:grpSpPr>
          <a:xfrm>
            <a:off x="654276" y="2859111"/>
            <a:ext cx="12104758" cy="7722983"/>
            <a:chOff x="724517" y="4314908"/>
            <a:chExt cx="11133796" cy="7722983"/>
          </a:xfrm>
        </p:grpSpPr>
        <p:sp>
          <p:nvSpPr>
            <p:cNvPr id="32" name="TextBox 31"/>
            <p:cNvSpPr txBox="1"/>
            <p:nvPr/>
          </p:nvSpPr>
          <p:spPr>
            <a:xfrm>
              <a:off x="784449" y="5194992"/>
              <a:ext cx="11073864" cy="6842899"/>
            </a:xfrm>
            <a:prstGeom prst="rect">
              <a:avLst/>
            </a:prstGeom>
            <a:noFill/>
          </p:spPr>
          <p:txBody>
            <a:bodyPr wrap="square" rtlCol="0" anchor="t">
              <a:spAutoFit/>
            </a:bodyPr>
            <a:lstStyle/>
            <a:p>
              <a:pPr marL="457200" indent="-457200">
                <a:buSzPct val="100000"/>
                <a:buFont typeface="Arial" panose="020B0604020202020204" pitchFamily="34" charset="0"/>
                <a:buChar char="•"/>
              </a:pPr>
              <a:r>
                <a:rPr lang="en-US" sz="2800" spc="0" dirty="0">
                  <a:effectLst/>
                  <a:ea typeface="Arial" panose="020B0604020202020204" pitchFamily="34" charset="0"/>
                </a:rPr>
                <a:t>Positive Behavior Support (PBS) examines the physical, social, educational, biomedical and logistical supports needed to achieve basic lifestyle goals while reducing problem behaviors and emphasizing a commitment to helping</a:t>
              </a:r>
              <a:r>
                <a:rPr lang="en-US" sz="2800" spc="400" dirty="0">
                  <a:effectLst/>
                  <a:ea typeface="Arial" panose="020B0604020202020204" pitchFamily="34" charset="0"/>
                </a:rPr>
                <a:t> </a:t>
              </a:r>
              <a:r>
                <a:rPr lang="en-US" sz="2800" spc="0" dirty="0">
                  <a:effectLst/>
                  <a:ea typeface="Arial" panose="020B0604020202020204" pitchFamily="34" charset="0"/>
                </a:rPr>
                <a:t>individuals</a:t>
              </a:r>
              <a:r>
                <a:rPr lang="en-US" sz="2800" spc="150" dirty="0">
                  <a:effectLst/>
                  <a:ea typeface="Arial" panose="020B0604020202020204" pitchFamily="34" charset="0"/>
                </a:rPr>
                <a:t> </a:t>
              </a:r>
              <a:r>
                <a:rPr lang="en-US" sz="2800" spc="0" dirty="0">
                  <a:effectLst/>
                  <a:ea typeface="Arial" panose="020B0604020202020204" pitchFamily="34" charset="0"/>
                </a:rPr>
                <a:t>achieve a quality of life that is defined by their personal choices.</a:t>
              </a:r>
              <a:r>
                <a:rPr lang="en-US" sz="2800" spc="-5" dirty="0">
                  <a:effectLst/>
                  <a:ea typeface="Arial" panose="020B0604020202020204" pitchFamily="34" charset="0"/>
                </a:rPr>
                <a:t> </a:t>
              </a:r>
              <a:r>
                <a:rPr lang="en-US" sz="2800" spc="0" baseline="30000" dirty="0">
                  <a:effectLst/>
                  <a:ea typeface="Arial" panose="020B0604020202020204" pitchFamily="34" charset="0"/>
                </a:rPr>
                <a:t>1</a:t>
              </a:r>
              <a:endParaRPr lang="en-US" sz="2800" spc="0" dirty="0">
                <a:effectLst/>
                <a:ea typeface="Arial" panose="020B0604020202020204" pitchFamily="34" charset="0"/>
              </a:endParaRPr>
            </a:p>
            <a:p>
              <a:pPr marL="457200" indent="-457200">
                <a:buFont typeface="Calibri" panose="020F0502020204030204" pitchFamily="34" charset="0"/>
                <a:buChar char="•"/>
              </a:pPr>
              <a:endParaRPr lang="en-US" sz="2800" dirty="0">
                <a:ea typeface="Helvetica" charset="0"/>
                <a:cs typeface="Arial" panose="020B0604020202020204" pitchFamily="34" charset="0"/>
              </a:endParaRPr>
            </a:p>
            <a:p>
              <a:pPr marL="457200" marR="151765" lvl="0" indent="-457200">
                <a:lnSpc>
                  <a:spcPct val="100000"/>
                </a:lnSpc>
                <a:spcBef>
                  <a:spcPts val="0"/>
                </a:spcBef>
                <a:spcAft>
                  <a:spcPts val="0"/>
                </a:spcAft>
                <a:buSzPct val="100000"/>
                <a:buFont typeface="Arial" panose="020B0604020202020204" pitchFamily="34" charset="0"/>
                <a:buChar char="•"/>
                <a:tabLst>
                  <a:tab pos="442595" algn="l"/>
                </a:tabLst>
              </a:pPr>
              <a:r>
                <a:rPr lang="en-US" sz="2800" spc="0" dirty="0">
                  <a:effectLst/>
                  <a:ea typeface="Arial" panose="020B0604020202020204" pitchFamily="34" charset="0"/>
                </a:rPr>
                <a:t>The Substance Abuse and Mental Health Services Administration (SAMHSA)’s Eight Dimensions of Wellness gives an empirical model to assess wellness. </a:t>
              </a:r>
              <a:r>
                <a:rPr lang="en-US" sz="2800" spc="0" baseline="30000" dirty="0">
                  <a:effectLst/>
                  <a:ea typeface="Arial" panose="020B0604020202020204" pitchFamily="34" charset="0"/>
                </a:rPr>
                <a:t>2</a:t>
              </a:r>
              <a:endParaRPr lang="en-US" sz="2800" baseline="30000" dirty="0">
                <a:ea typeface="Arial" panose="020B0604020202020204" pitchFamily="34" charset="0"/>
              </a:endParaRPr>
            </a:p>
            <a:p>
              <a:pPr marL="457200" marR="151765" lvl="0" indent="-457200">
                <a:lnSpc>
                  <a:spcPct val="100000"/>
                </a:lnSpc>
                <a:spcBef>
                  <a:spcPts val="0"/>
                </a:spcBef>
                <a:spcAft>
                  <a:spcPts val="0"/>
                </a:spcAft>
                <a:buSzPts val="1250"/>
                <a:buFont typeface="Calibri" panose="020F0502020204030204" pitchFamily="34" charset="0"/>
                <a:buChar char="•"/>
                <a:tabLst>
                  <a:tab pos="442595" algn="l"/>
                </a:tabLst>
              </a:pPr>
              <a:endParaRPr lang="en-US" sz="2800" dirty="0">
                <a:ea typeface="Helvetica" charset="0"/>
                <a:cs typeface="Arial" panose="020B0604020202020204" pitchFamily="34" charset="0"/>
              </a:endParaRPr>
            </a:p>
            <a:p>
              <a:pPr marL="457200" marR="264160" lvl="0" indent="-457200">
                <a:lnSpc>
                  <a:spcPct val="100000"/>
                </a:lnSpc>
                <a:spcBef>
                  <a:spcPts val="0"/>
                </a:spcBef>
                <a:spcAft>
                  <a:spcPts val="0"/>
                </a:spcAft>
                <a:buSzPct val="100000"/>
                <a:buFont typeface="Arial" panose="020B0604020202020204" pitchFamily="34" charset="0"/>
                <a:buChar char="•"/>
                <a:tabLst>
                  <a:tab pos="442595" algn="l"/>
                </a:tabLst>
              </a:pPr>
              <a:r>
                <a:rPr lang="en-US" sz="2800" spc="0" dirty="0">
                  <a:effectLst/>
                  <a:ea typeface="Arial" panose="020B0604020202020204" pitchFamily="34" charset="0"/>
                </a:rPr>
                <a:t>The WV Positive Behavior Support Program utilizes the SAMHSA model as a baseline and post-service quality measure to target quality of life interventions. The PBS plans focus on teaching and reinforcing functionally equivalent replacement behaviors as well as addressing each quality-of-life dimension. </a:t>
              </a:r>
            </a:p>
            <a:p>
              <a:pPr marL="457200" indent="-457200">
                <a:buFont typeface="Arial" panose="020B0604020202020204" pitchFamily="34" charset="0"/>
                <a:buChar char="•"/>
              </a:pPr>
              <a:endParaRPr lang="en-US" sz="3200" dirty="0">
                <a:solidFill>
                  <a:srgbClr val="FF0000"/>
                </a:solidFill>
                <a:latin typeface="Arial" panose="020B0604020202020204" pitchFamily="34" charset="0"/>
                <a:ea typeface="Helvetica" charset="0"/>
                <a:cs typeface="Arial" panose="020B0604020202020204" pitchFamily="34" charset="0"/>
              </a:endParaRPr>
            </a:p>
            <a:p>
              <a:pPr marL="457200" indent="-457200">
                <a:buFont typeface="Arial" panose="020B0604020202020204" pitchFamily="34" charset="0"/>
                <a:buChar char="•"/>
              </a:pPr>
              <a:endParaRPr lang="en-US" sz="3200" b="1" baseline="30000" dirty="0">
                <a:solidFill>
                  <a:schemeClr val="bg1"/>
                </a:solidFill>
                <a:latin typeface="Arial" panose="020B0604020202020204" pitchFamily="34" charset="0"/>
                <a:ea typeface="Helvetica" charset="0"/>
                <a:cs typeface="Arial" panose="020B0604020202020204" pitchFamily="34" charset="0"/>
              </a:endParaRPr>
            </a:p>
            <a:p>
              <a:endParaRPr lang="en-US" sz="3200" b="1" baseline="30000" dirty="0">
                <a:solidFill>
                  <a:schemeClr val="bg1"/>
                </a:solidFill>
                <a:latin typeface="Arial" panose="020B0604020202020204" pitchFamily="34" charset="0"/>
                <a:ea typeface="Helvetica" charset="0"/>
                <a:cs typeface="Arial" panose="020B0604020202020204" pitchFamily="34" charset="0"/>
              </a:endParaRPr>
            </a:p>
          </p:txBody>
        </p:sp>
        <p:sp>
          <p:nvSpPr>
            <p:cNvPr id="23" name="Text Box 2346"/>
            <p:cNvSpPr txBox="1">
              <a:spLocks noChangeArrowheads="1"/>
            </p:cNvSpPr>
            <p:nvPr/>
          </p:nvSpPr>
          <p:spPr bwMode="auto">
            <a:xfrm>
              <a:off x="724517" y="4314908"/>
              <a:ext cx="10820399" cy="829676"/>
            </a:xfrm>
            <a:prstGeom prst="rect">
              <a:avLst/>
            </a:prstGeom>
            <a:solidFill>
              <a:schemeClr val="tx2">
                <a:lumMod val="75000"/>
              </a:schemeClr>
            </a:solidFill>
            <a:ln w="76200" cmpd="tri">
              <a:solidFill>
                <a:schemeClr val="bg1"/>
              </a:solidFill>
              <a:miter lim="800000"/>
              <a:headEnd/>
              <a:tailEnd/>
            </a:ln>
          </p:spPr>
          <p:txBody>
            <a:bodyPr wrap="square" lIns="90132" tIns="45066" rIns="90132" bIns="45066">
              <a:spAutoFit/>
            </a:bodyPr>
            <a:lstStyle/>
            <a:p>
              <a:pPr algn="ctr"/>
              <a:r>
                <a:rPr lang="en-US" sz="4800" b="1" dirty="0">
                  <a:solidFill>
                    <a:srgbClr val="FFC000"/>
                  </a:solidFill>
                  <a:latin typeface="Arial"/>
                  <a:cs typeface="Arial"/>
                </a:rPr>
                <a:t>Background</a:t>
              </a:r>
            </a:p>
          </p:txBody>
        </p:sp>
      </p:grpSp>
      <p:pic>
        <p:nvPicPr>
          <p:cNvPr id="48" name="Picture 2">
            <a:extLs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982617" y="30585133"/>
            <a:ext cx="8910962" cy="1490682"/>
          </a:xfrm>
          <a:prstGeom prst="rect">
            <a:avLst/>
          </a:prstGeom>
          <a:ln>
            <a:noFill/>
          </a:ln>
          <a:effectLst/>
        </p:spPr>
      </p:pic>
      <p:sp>
        <p:nvSpPr>
          <p:cNvPr id="56" name="TextBox 55"/>
          <p:cNvSpPr txBox="1"/>
          <p:nvPr/>
        </p:nvSpPr>
        <p:spPr>
          <a:xfrm>
            <a:off x="0" y="48055"/>
            <a:ext cx="43891200" cy="2308324"/>
          </a:xfrm>
          <a:prstGeom prst="rect">
            <a:avLst/>
          </a:prstGeom>
          <a:solidFill>
            <a:srgbClr val="002855"/>
          </a:solidFill>
          <a:ln>
            <a:noFill/>
          </a:ln>
        </p:spPr>
        <p:txBody>
          <a:bodyPr wrap="square" rtlCol="0" anchor="t">
            <a:spAutoFit/>
          </a:bodyPr>
          <a:lstStyle/>
          <a:p>
            <a:pPr algn="ctr"/>
            <a:r>
              <a:rPr lang="en-US" sz="8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Positive Behavior Support effectiveness and outcomes in West Virginia</a:t>
            </a:r>
          </a:p>
          <a:p>
            <a:pPr algn="ctr"/>
            <a:r>
              <a:rPr lang="en-US" sz="3200" i="1" dirty="0">
                <a:solidFill>
                  <a:schemeClr val="bg1"/>
                </a:solidFill>
                <a:latin typeface="Arial"/>
                <a:cs typeface="Arial"/>
              </a:rPr>
              <a:t>Anastasia Riley, MBA CBIS, Nicholas Larson, MA; Jacqueline Loud, BS; Heather Merritt, MS; Teresa Bhaile, MAT; Ashley Benson, MS; Sandra Corbett, MSW, LICSW; Cassandra Bent, BA; Celia Shi Ph.D; Lauren Swager, MD.</a:t>
            </a:r>
          </a:p>
          <a:p>
            <a:pPr algn="ctr"/>
            <a:r>
              <a:rPr lang="en-US" sz="3200" i="1" dirty="0">
                <a:solidFill>
                  <a:schemeClr val="bg1"/>
                </a:solidFill>
                <a:latin typeface="Arial"/>
                <a:cs typeface="Arial"/>
              </a:rPr>
              <a:t>West Virginia University, Center for Excellence in Disabilities, Morgantown, WV</a:t>
            </a:r>
            <a:endParaRPr lang="en-US" sz="3200" dirty="0">
              <a:solidFill>
                <a:schemeClr val="bg1"/>
              </a:solidFill>
              <a:latin typeface="Arial"/>
              <a:ea typeface="Arial" charset="0"/>
              <a:cs typeface="Arial"/>
            </a:endParaRPr>
          </a:p>
        </p:txBody>
      </p:sp>
      <p:sp>
        <p:nvSpPr>
          <p:cNvPr id="14" name="Title 13">
            <a:extLst>
              <a:ext uri="{FF2B5EF4-FFF2-40B4-BE49-F238E27FC236}">
                <a16:creationId xmlns:a16="http://schemas.microsoft.com/office/drawing/2014/main" id="{92580D80-3F5A-471D-BC2F-A6AC5D53AA31}"/>
              </a:ext>
            </a:extLst>
          </p:cNvPr>
          <p:cNvSpPr>
            <a:spLocks noGrp="1"/>
          </p:cNvSpPr>
          <p:nvPr>
            <p:ph type="ctrTitle"/>
          </p:nvPr>
        </p:nvSpPr>
        <p:spPr>
          <a:xfrm>
            <a:off x="13315370" y="1958234"/>
            <a:ext cx="14954645" cy="829676"/>
          </a:xfrm>
        </p:spPr>
        <p:txBody>
          <a:bodyPr>
            <a:normAutofit/>
          </a:bodyPr>
          <a:lstStyle/>
          <a:p>
            <a:r>
              <a:rPr lang="en-US" sz="2400" dirty="0">
                <a:solidFill>
                  <a:schemeClr val="bg1"/>
                </a:solidFill>
              </a:rPr>
              <a:t>Positive Behavior Support effectiveness and outcomes in WV</a:t>
            </a:r>
          </a:p>
        </p:txBody>
      </p:sp>
    </p:spTree>
    <p:extLst>
      <p:ext uri="{BB962C8B-B14F-4D97-AF65-F5344CB8AC3E}">
        <p14:creationId xmlns:p14="http://schemas.microsoft.com/office/powerpoint/2010/main" val="3064760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26149</TotalTime>
  <Words>1068</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Positive Behavior Support effectiveness and outcomes in WV</vt:lpstr>
    </vt:vector>
  </TitlesOfParts>
  <Company>Northeastern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Todor Kiryazov</dc:creator>
  <cp:lastModifiedBy>Riley, Anastasia</cp:lastModifiedBy>
  <cp:revision>874</cp:revision>
  <cp:lastPrinted>2019-02-27T18:28:13Z</cp:lastPrinted>
  <dcterms:created xsi:type="dcterms:W3CDTF">2014-02-27T14:16:01Z</dcterms:created>
  <dcterms:modified xsi:type="dcterms:W3CDTF">2025-06-11T14:51:50Z</dcterms:modified>
</cp:coreProperties>
</file>